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8FE444-3EED-44B5-8DC4-20BC55DEEB9A}" type="datetimeFigureOut">
              <a:rPr lang="es-MX" smtClean="0"/>
              <a:t>24/10/2015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7DDC97-BCA5-4A37-B7C6-EA02C75B391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CAPITULO 3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r>
              <a:rPr lang="es-MX" dirty="0" smtClean="0"/>
              <a:t>INNOVACIONES CURRICULARES</a:t>
            </a:r>
            <a:endParaRPr lang="es-MX" dirty="0"/>
          </a:p>
        </p:txBody>
      </p:sp>
      <p:pic>
        <p:nvPicPr>
          <p:cNvPr id="4" name="Marcador de contenido 9"/>
          <p:cNvPicPr>
            <a:picLocks noChangeAspect="1"/>
          </p:cNvPicPr>
          <p:nvPr/>
        </p:nvPicPr>
        <p:blipFill>
          <a:blip r:embed="rId2"/>
          <a:srcRect l="-30172" r="-30172"/>
          <a:stretch>
            <a:fillRect/>
          </a:stretch>
        </p:blipFill>
        <p:spPr>
          <a:xfrm>
            <a:off x="-2772816" y="0"/>
            <a:ext cx="14723507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7504" y="5013176"/>
            <a:ext cx="3672408" cy="128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 smtClean="0"/>
              <a:t>Teresita Pérez García</a:t>
            </a:r>
          </a:p>
          <a:p>
            <a:pPr>
              <a:lnSpc>
                <a:spcPct val="150000"/>
              </a:lnSpc>
            </a:pPr>
            <a:r>
              <a:rPr lang="es-MX" b="1" dirty="0" smtClean="0"/>
              <a:t>María del Socorro Salmorán Juárez</a:t>
            </a:r>
          </a:p>
          <a:p>
            <a:pPr>
              <a:lnSpc>
                <a:spcPct val="150000"/>
              </a:lnSpc>
            </a:pPr>
            <a:r>
              <a:rPr lang="es-MX" b="1" dirty="0" smtClean="0"/>
              <a:t>Roberto Hernández </a:t>
            </a:r>
            <a:r>
              <a:rPr lang="es-MX" b="1" dirty="0" err="1" smtClean="0"/>
              <a:t>Hernández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35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eNFOQUES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Constructivista.</a:t>
            </a:r>
          </a:p>
          <a:p>
            <a:pPr algn="just"/>
            <a:r>
              <a:rPr lang="es-MX" dirty="0" smtClean="0"/>
              <a:t>Socio formativo.</a:t>
            </a:r>
          </a:p>
          <a:p>
            <a:pPr algn="just"/>
            <a:r>
              <a:rPr lang="es-MX" dirty="0"/>
              <a:t>E</a:t>
            </a:r>
            <a:r>
              <a:rPr lang="es-MX" dirty="0" smtClean="0"/>
              <a:t>nfoque </a:t>
            </a:r>
            <a:r>
              <a:rPr lang="es-MX" dirty="0"/>
              <a:t>por competencias con un currículum basado en </a:t>
            </a:r>
            <a:r>
              <a:rPr lang="es-MX" dirty="0" smtClean="0"/>
              <a:t>competencias.</a:t>
            </a:r>
            <a:endParaRPr lang="es-MX" dirty="0"/>
          </a:p>
          <a:p>
            <a:pPr algn="just"/>
            <a:r>
              <a:rPr lang="es-MX" dirty="0"/>
              <a:t>Encontramos los enfoques curriculares centrados en él </a:t>
            </a:r>
            <a:r>
              <a:rPr lang="es-MX" dirty="0" smtClean="0"/>
              <a:t>alumno. </a:t>
            </a:r>
          </a:p>
          <a:p>
            <a:pPr algn="just"/>
            <a:r>
              <a:rPr lang="es-MX" dirty="0" smtClean="0"/>
              <a:t>El </a:t>
            </a:r>
            <a:r>
              <a:rPr lang="es-MX" dirty="0"/>
              <a:t>enfoque vertical de las reformas “de adentro hacia afuera” y de “afuera hacia </a:t>
            </a:r>
            <a:r>
              <a:rPr lang="es-MX" dirty="0" smtClean="0"/>
              <a:t>adentro.”</a:t>
            </a:r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07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Hallazgos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400" dirty="0"/>
              <a:t>Los documentos que tratan el tema de innovaciones curriculares  de 2002 a 2012 </a:t>
            </a:r>
            <a:r>
              <a:rPr lang="es-MX" sz="2400" dirty="0" smtClean="0"/>
              <a:t> </a:t>
            </a:r>
            <a:r>
              <a:rPr lang="es-MX" sz="2400" dirty="0"/>
              <a:t>fueron </a:t>
            </a:r>
            <a:r>
              <a:rPr lang="es-MX" sz="2400" dirty="0" smtClean="0"/>
              <a:t>762.</a:t>
            </a:r>
            <a:endParaRPr lang="es-MX" sz="2400" dirty="0"/>
          </a:p>
          <a:p>
            <a:pPr algn="just"/>
            <a:r>
              <a:rPr lang="es-MX" sz="2400" dirty="0"/>
              <a:t>Documentos que tratan sobre el campo del currículo que fueron en este mismo periodo 1, 241.</a:t>
            </a:r>
          </a:p>
          <a:p>
            <a:pPr algn="just"/>
            <a:r>
              <a:rPr lang="es-MX" sz="2400" dirty="0"/>
              <a:t>Los porcentajes en torno a la innovación fueron los más altos: en tipo de producción las ponencias, en tipo de investigación el reporte de investigación y en ensayo, en nivel educativo el superior, en subtemas las </a:t>
            </a:r>
            <a:r>
              <a:rPr lang="es-MX" sz="2400" dirty="0" smtClean="0"/>
              <a:t>competencias.</a:t>
            </a:r>
            <a:endParaRPr lang="es-MX" sz="2400" dirty="0"/>
          </a:p>
          <a:p>
            <a:pPr algn="just"/>
            <a:r>
              <a:rPr lang="es-MX" sz="2400" dirty="0"/>
              <a:t>Como se puede observar algunos subtemas prevalecieron y entre ellos, la flexibilidad del currículum, el enfoque centrado en el aprendizaje del alumno, tutorías, y otros prevalecieron pero aumentaron como el enfoque por competencias. Y se aumentaron temas transversales, formación curricular y estructura curricular, e innovación curricular y formación /práctica docente.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277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rcRect l="-3263" r="-3263"/>
          <a:stretch>
            <a:fillRect/>
          </a:stretch>
        </p:blipFill>
        <p:spPr>
          <a:xfrm>
            <a:off x="-324544" y="-27384"/>
            <a:ext cx="9807038" cy="6885384"/>
          </a:xfrm>
        </p:spPr>
      </p:pic>
    </p:spTree>
    <p:extLst>
      <p:ext uri="{BB962C8B-B14F-4D97-AF65-F5344CB8AC3E}">
        <p14:creationId xmlns:p14="http://schemas.microsoft.com/office/powerpoint/2010/main" val="259568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Líneas de continuidad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MX"/>
              <a:t>H</a:t>
            </a:r>
            <a:r>
              <a:rPr lang="es-MX" smtClean="0"/>
              <a:t>ay </a:t>
            </a:r>
            <a:r>
              <a:rPr lang="es-MX" dirty="0"/>
              <a:t>necesidad de reinventar debido a que vivimos en un mundo cambiante, incierto, y complejo, y que por ello los modelos educativos caducan constantemente, pero  el problema es que el proceso innovador cada vez es más frecuente, episódico e incierto. Las líneas a veces sólo responden a las necesidades, idearios, intereses y visión de las instituciones.</a:t>
            </a:r>
          </a:p>
          <a:p>
            <a:pPr algn="just"/>
            <a:r>
              <a:rPr lang="es-MX" dirty="0" smtClean="0"/>
              <a:t>Los </a:t>
            </a:r>
            <a:r>
              <a:rPr lang="es-MX" dirty="0"/>
              <a:t>cambios sólo responden a la novedad pero no a un cambio de paradigma educativo ni  a una transformación de fondo de la institución y de los actores (Díaz-Barriga Arceo y Lugo, 2003). Y con frecuencia se responsabiliza al docente del éxito de la implantación del modelo sin tener en cuenta los demás factores que influyen ((Díaz-Barriga Arceo, </a:t>
            </a:r>
            <a:r>
              <a:rPr lang="es-MX" dirty="0" smtClean="0"/>
              <a:t>2010a).</a:t>
            </a:r>
          </a:p>
          <a:p>
            <a:pPr algn="just"/>
            <a:r>
              <a:rPr lang="es-MX" dirty="0"/>
              <a:t>La reglamentación en el nivel universitario</a:t>
            </a:r>
          </a:p>
          <a:p>
            <a:pPr algn="just"/>
            <a:r>
              <a:rPr lang="es-MX" dirty="0"/>
              <a:t>La necesidad de un programa de tutorías desarrollado específicamente para la estructura  curricular flexible. </a:t>
            </a:r>
          </a:p>
          <a:p>
            <a:pPr algn="just"/>
            <a:r>
              <a:rPr lang="es-MX" dirty="0"/>
              <a:t>La saturación de grupos  como problema de operatividad.</a:t>
            </a:r>
          </a:p>
          <a:p>
            <a:pPr algn="just"/>
            <a:r>
              <a:rPr lang="es-MX" dirty="0"/>
              <a:t>El dominio de otros </a:t>
            </a:r>
            <a:r>
              <a:rPr lang="es-MX" dirty="0" smtClean="0"/>
              <a:t>idiomas.</a:t>
            </a:r>
            <a:endParaRPr lang="es-MX" dirty="0"/>
          </a:p>
          <a:p>
            <a:pPr algn="just"/>
            <a:r>
              <a:rPr lang="es-MX" dirty="0"/>
              <a:t>El temor al cambio e incertidumbre laboral y </a:t>
            </a:r>
            <a:r>
              <a:rPr lang="es-MX" dirty="0" smtClean="0"/>
              <a:t>escolar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9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Tendencias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/>
              <a:t>El modelo basado en ejes </a:t>
            </a:r>
            <a:r>
              <a:rPr lang="es-MX" dirty="0" smtClean="0"/>
              <a:t>transversales.</a:t>
            </a:r>
            <a:endParaRPr lang="es-MX" dirty="0"/>
          </a:p>
          <a:p>
            <a:pPr algn="just"/>
            <a:r>
              <a:rPr lang="es-MX" dirty="0"/>
              <a:t>El uso de las TIC dentro del marco de las reformas </a:t>
            </a:r>
            <a:r>
              <a:rPr lang="es-MX" dirty="0" smtClean="0"/>
              <a:t>curriculares.</a:t>
            </a:r>
            <a:endParaRPr lang="es-MX" dirty="0"/>
          </a:p>
          <a:p>
            <a:pPr algn="just"/>
            <a:r>
              <a:rPr lang="es-MX" dirty="0"/>
              <a:t>La integración de las TIC en el </a:t>
            </a:r>
            <a:r>
              <a:rPr lang="es-MX" dirty="0" smtClean="0"/>
              <a:t>currículo.</a:t>
            </a:r>
            <a:endParaRPr lang="es-MX" dirty="0"/>
          </a:p>
          <a:p>
            <a:pPr algn="just"/>
            <a:r>
              <a:rPr lang="es-ES_tradnl" dirty="0"/>
              <a:t>También propiciar una formación docente apropiada que abarque lo teórico y práctico, ya que en gran medida de ellos y los alumnos depende el éxito de la innovación curricular</a:t>
            </a:r>
            <a:r>
              <a:rPr lang="es-ES_tradnl" dirty="0" smtClean="0"/>
              <a:t>.</a:t>
            </a:r>
            <a:endParaRPr lang="es-MX" dirty="0"/>
          </a:p>
          <a:p>
            <a:pPr algn="just"/>
            <a:r>
              <a:rPr lang="es-ES_tradnl" dirty="0"/>
              <a:t>Otra tarea es impulsar la formación y desarrollo de redes o comunidades de práctica abocadas a la innovación en sus contextos, ya que existen casos exitosos de las mismas.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64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450902"/>
          </a:xfrm>
        </p:spPr>
        <p:txBody>
          <a:bodyPr/>
          <a:lstStyle/>
          <a:p>
            <a:r>
              <a:rPr lang="es-MX" dirty="0"/>
              <a:t>Díaz, B. F. (2013). Innovaciones Curriculares. En B. A. Díaz, La Investigación curricular en México (págs. 109-197). México: ANUIES.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70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500</Words>
  <Application>Microsoft Office PowerPoint</Application>
  <PresentationFormat>Presentación en pantalla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CAPITULO 3</vt:lpstr>
      <vt:lpstr>eNFOQUES</vt:lpstr>
      <vt:lpstr>Hallazgos</vt:lpstr>
      <vt:lpstr>Presentación de PowerPoint</vt:lpstr>
      <vt:lpstr>Líneas de continuidad</vt:lpstr>
      <vt:lpstr>Tendencias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CAPITULO 3</dc:title>
  <dc:creator>SOCOSALMORAN</dc:creator>
  <cp:lastModifiedBy>SOCOSALMORAN</cp:lastModifiedBy>
  <cp:revision>6</cp:revision>
  <dcterms:created xsi:type="dcterms:W3CDTF">2015-10-23T23:49:31Z</dcterms:created>
  <dcterms:modified xsi:type="dcterms:W3CDTF">2015-10-24T15:20:39Z</dcterms:modified>
</cp:coreProperties>
</file>