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302" r:id="rId3"/>
    <p:sldId id="265" r:id="rId4"/>
    <p:sldId id="295" r:id="rId5"/>
    <p:sldId id="294" r:id="rId6"/>
    <p:sldId id="301" r:id="rId7"/>
    <p:sldId id="304" r:id="rId8"/>
    <p:sldId id="298" r:id="rId9"/>
    <p:sldId id="300" r:id="rId10"/>
    <p:sldId id="299" r:id="rId11"/>
    <p:sldId id="29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426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00ACCE-7A63-4EFF-B3DF-E14E3C9121E1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4E4314-4592-4642-A755-3616E57FA8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527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E4314-4592-4642-A755-3616E57FA84E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/>
              <a:t>Metodologías para la innovación curricular universitaria basada en el desarrollo de competencias.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212976"/>
            <a:ext cx="6629400" cy="1219201"/>
          </a:xfrm>
        </p:spPr>
        <p:txBody>
          <a:bodyPr/>
          <a:lstStyle/>
          <a:p>
            <a:r>
              <a:rPr lang="es-MX" dirty="0" smtClean="0"/>
              <a:t>Actividad Colaborativa:</a:t>
            </a: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39552" y="5378151"/>
            <a:ext cx="8280920" cy="12192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/>
              <a:t>Participantes:</a:t>
            </a:r>
          </a:p>
          <a:p>
            <a:pPr marL="571500" indent="-571500" algn="l">
              <a:buFont typeface="Wingdings" pitchFamily="2" charset="2"/>
              <a:buChar char="q"/>
            </a:pPr>
            <a:r>
              <a:rPr lang="es-MX" sz="2000" dirty="0" smtClean="0"/>
              <a:t>…</a:t>
            </a:r>
          </a:p>
          <a:p>
            <a:pPr marL="571500" indent="-571500" algn="l">
              <a:buFont typeface="Wingdings" pitchFamily="2" charset="2"/>
              <a:buChar char="q"/>
            </a:pPr>
            <a:r>
              <a:rPr lang="es-MX" sz="2000" dirty="0" smtClean="0"/>
              <a:t>…</a:t>
            </a:r>
          </a:p>
          <a:p>
            <a:pPr marL="571500" indent="-571500" algn="l">
              <a:buFont typeface="Wingdings" pitchFamily="2" charset="2"/>
              <a:buChar char="q"/>
            </a:pPr>
            <a:r>
              <a:rPr lang="es-MX" sz="2000" dirty="0" smtClean="0"/>
              <a:t>…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378142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4608" y="445357"/>
            <a:ext cx="8717872" cy="1039427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¿Cuáles son las distinciones que consideras relevantes entre las competencias genéricas y específicas en las distintas categorizaciones que prevalecen?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200" b="1" dirty="0" smtClean="0">
                <a:latin typeface="Book Antiqua"/>
                <a:cs typeface="Book Antiqua"/>
              </a:rPr>
              <a:t>Genéricas</a:t>
            </a:r>
            <a:r>
              <a:rPr lang="es-MX" sz="2200" dirty="0" smtClean="0">
                <a:latin typeface="Book Antiqua"/>
                <a:cs typeface="Book Antiqua"/>
              </a:rPr>
              <a:t>: acorde a la filosofía institucional – formación transversal </a:t>
            </a:r>
            <a:endParaRPr lang="es-MX" sz="2200" dirty="0">
              <a:latin typeface="Book Antiqua"/>
              <a:cs typeface="Book Antiqu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200" b="1" dirty="0" smtClean="0">
                <a:latin typeface="Book Antiqua"/>
                <a:cs typeface="Book Antiqua"/>
              </a:rPr>
              <a:t>Específicas</a:t>
            </a:r>
            <a:r>
              <a:rPr lang="es-MX" sz="2200" dirty="0" smtClean="0">
                <a:latin typeface="Book Antiqua"/>
                <a:cs typeface="Book Antiqua"/>
              </a:rPr>
              <a:t>: programas o ciclos del plan de estudios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200" b="1" dirty="0" smtClean="0">
                <a:latin typeface="Book Antiqua"/>
                <a:cs typeface="Book Antiqua"/>
              </a:rPr>
              <a:t>Finales o intermedias</a:t>
            </a:r>
            <a:r>
              <a:rPr lang="es-MX" sz="2200" dirty="0" smtClean="0">
                <a:latin typeface="Book Antiqua"/>
                <a:cs typeface="Book Antiqua"/>
              </a:rPr>
              <a:t>: articulación acorde al as Competencias logradas, punto de partida en una trayectoria académica y base para el escalamiento de formación. Son interdependientes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_tradnl" sz="2200" dirty="0">
                <a:latin typeface="Book Antiqua"/>
                <a:cs typeface="Book Antiqua"/>
              </a:rPr>
              <a:t>T</a:t>
            </a:r>
            <a:r>
              <a:rPr lang="es-ES_tradnl" sz="2200" dirty="0" smtClean="0">
                <a:latin typeface="Book Antiqua"/>
                <a:cs typeface="Book Antiqua"/>
              </a:rPr>
              <a:t>odo </a:t>
            </a:r>
            <a:r>
              <a:rPr lang="es-ES_tradnl" sz="2200" dirty="0">
                <a:latin typeface="Book Antiqua"/>
                <a:cs typeface="Book Antiqua"/>
              </a:rPr>
              <a:t>proceso de aprendizaje tiene fases de desarrollo, necesariamente de la </a:t>
            </a:r>
            <a:r>
              <a:rPr lang="es-ES_tradnl" sz="2200" b="1" dirty="0">
                <a:latin typeface="Book Antiqua"/>
                <a:cs typeface="Book Antiqua"/>
              </a:rPr>
              <a:t>automatización</a:t>
            </a:r>
            <a:r>
              <a:rPr lang="es-ES_tradnl" sz="2200" dirty="0">
                <a:latin typeface="Book Antiqua"/>
                <a:cs typeface="Book Antiqua"/>
              </a:rPr>
              <a:t> se requiere pasar a la </a:t>
            </a:r>
            <a:r>
              <a:rPr lang="es-ES_tradnl" sz="2200" b="1" dirty="0">
                <a:latin typeface="Book Antiqua"/>
                <a:cs typeface="Book Antiqua"/>
              </a:rPr>
              <a:t>reflexión</a:t>
            </a:r>
            <a:r>
              <a:rPr lang="es-ES_tradnl" sz="2200" dirty="0">
                <a:latin typeface="Book Antiqua"/>
                <a:cs typeface="Book Antiqua"/>
              </a:rPr>
              <a:t> pues es donde se evidencia el nivel de desarrollo de la </a:t>
            </a:r>
            <a:r>
              <a:rPr lang="es-ES_tradnl" sz="2200" dirty="0" smtClean="0">
                <a:latin typeface="Book Antiqua"/>
                <a:cs typeface="Book Antiqua"/>
              </a:rPr>
              <a:t>competencia</a:t>
            </a:r>
            <a:endParaRPr lang="es-MX" sz="2200" dirty="0">
              <a:latin typeface="Book Antiqua"/>
              <a:cs typeface="Book Antiqua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5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5357"/>
            <a:ext cx="8717872" cy="1039427"/>
          </a:xfrm>
        </p:spPr>
        <p:txBody>
          <a:bodyPr>
            <a:noAutofit/>
          </a:bodyPr>
          <a:lstStyle/>
          <a:p>
            <a:pPr algn="just"/>
            <a:r>
              <a:rPr lang="es-MX" sz="2200" dirty="0"/>
              <a:t>¿Qué recomendaciones metodológicas consideras necesarias para realizar el escalamiento de competencias en los distintos niveles del diseño curricular?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Tener un proceso establecido: misión, visión, objetivos estratégicos.</a:t>
            </a:r>
            <a:endParaRPr lang="es-MX" sz="1500" dirty="0">
              <a:solidFill>
                <a:schemeClr val="accent1">
                  <a:lumMod val="50000"/>
                </a:schemeClr>
              </a:solidFill>
              <a:latin typeface="Book Antiqua"/>
              <a:cs typeface="Book Antiqu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Proceso un estudio de análisis, a través de modelos y procedimientos claros y concretos</a:t>
            </a:r>
            <a:endParaRPr lang="es-MX" sz="1500" dirty="0">
              <a:solidFill>
                <a:schemeClr val="accent1">
                  <a:lumMod val="50000"/>
                </a:schemeClr>
              </a:solidFill>
              <a:latin typeface="Book Antiqua"/>
              <a:cs typeface="Book Antiqu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Definición clara y precisa del concepto de competencias y de los conceptos relacionados, y promover su adopción por parte de todos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Establecer el perfil de ingreso y de egreso del nivel.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Definir por dimensiones las competencias genéricas y específicas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Clasificar las competencias entre intermedias y finales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Establecer y seleccionar los materiales de aprendizaje que estarán a disposición de los estudiantes.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Establecer las situaciones problemáticas en las que el estudiante debe involucrarse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Evaluación  y actualización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MX" sz="1500" dirty="0">
                <a:solidFill>
                  <a:schemeClr val="accent1">
                    <a:lumMod val="50000"/>
                  </a:schemeClr>
                </a:solidFill>
                <a:latin typeface="Book Antiqua"/>
                <a:cs typeface="Book Antiqua"/>
              </a:rPr>
              <a:t>Tener una visión dinámica del diseño curricular, que deberá ser continuamente revisado y modificado de acuerdo a la experiencia y a los cambios internos y externos (sociales, laborales, etc.).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3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/>
              <a:t>Metodologías para la innovación curricular universitaria basada en el desarrollo de competencias.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284984"/>
            <a:ext cx="6629400" cy="1219201"/>
          </a:xfrm>
        </p:spPr>
        <p:txBody>
          <a:bodyPr/>
          <a:lstStyle/>
          <a:p>
            <a:r>
              <a:rPr lang="es-MX" dirty="0" smtClean="0"/>
              <a:t>Capítulo 2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395536" y="573325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Book Antiqua"/>
                <a:cs typeface="Book Antiqua"/>
              </a:rPr>
              <a:t> Soco </a:t>
            </a:r>
            <a:r>
              <a:rPr lang="es-ES" b="1" dirty="0" err="1" smtClean="0">
                <a:latin typeface="Book Antiqua"/>
                <a:cs typeface="Book Antiqua"/>
              </a:rPr>
              <a:t>Salmorán</a:t>
            </a:r>
            <a:r>
              <a:rPr lang="es-ES" b="1" dirty="0" smtClean="0">
                <a:latin typeface="Book Antiqua"/>
                <a:cs typeface="Book Antiqua"/>
              </a:rPr>
              <a:t>, Adriana Huerta, Roberto Hernández e Isabel Gutiérrez Niebla</a:t>
            </a:r>
            <a:endParaRPr lang="es-ES" b="1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27131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616" y="445357"/>
            <a:ext cx="8717872" cy="1039427"/>
          </a:xfrm>
        </p:spPr>
        <p:txBody>
          <a:bodyPr>
            <a:noAutofit/>
          </a:bodyPr>
          <a:lstStyle/>
          <a:p>
            <a:pPr algn="just"/>
            <a:r>
              <a:rPr lang="es-MX" sz="1800" dirty="0"/>
              <a:t>¿Cuáles son las recomendaciones metodológicas que harías para determinar necesidades educacionales y formular objetivos de formación en los distintos niveles educativos?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lnSpc>
                <a:spcPct val="120000"/>
              </a:lnSpc>
              <a:spcAft>
                <a:spcPts val="600"/>
              </a:spcAft>
              <a:buNone/>
            </a:pPr>
            <a:endParaRPr lang="es-MX" sz="3200" dirty="0" smtClean="0">
              <a:latin typeface="Book Antiqua"/>
              <a:cs typeface="Book Antiqua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s-ES" sz="3200" dirty="0" smtClean="0">
                <a:latin typeface="Book Antiqua"/>
                <a:cs typeface="Book Antiqua"/>
              </a:rPr>
              <a:t>Proceso lógico metodológico que considere: filosofía institucional, actores, contexto, expertos, empleadores, egresados, perfil de ingreso y profesional deseado, indicadores cualitativos y cuantitativos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s-ES" sz="3200" dirty="0" smtClean="0">
                <a:latin typeface="Book Antiqua"/>
                <a:cs typeface="Book Antiqua"/>
              </a:rPr>
              <a:t>No </a:t>
            </a:r>
            <a:r>
              <a:rPr lang="es-ES" sz="3200" dirty="0">
                <a:latin typeface="Book Antiqua"/>
                <a:cs typeface="Book Antiqua"/>
              </a:rPr>
              <a:t>importando el nivel de educación debe de haber: concordancia y una determinación a mejorar la calidad en la educación, siendo inclusivos pero respetando lo heterogeneidad  y centrándose en el aprendizaje</a:t>
            </a:r>
            <a:r>
              <a:rPr lang="es-ES" sz="3200" dirty="0" smtClean="0">
                <a:latin typeface="Book Antiqua"/>
                <a:cs typeface="Book Antiqua"/>
              </a:rPr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s-MX" sz="3200" dirty="0">
              <a:latin typeface="Book Antiqua"/>
              <a:cs typeface="Book Antiqua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s-MX" sz="3200" dirty="0" smtClean="0">
              <a:latin typeface="Book Antiqua"/>
              <a:cs typeface="Book Antiqua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s-MX" sz="3200" dirty="0" smtClean="0">
              <a:latin typeface="Book Antiqua"/>
              <a:cs typeface="Book Antiqua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9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45357"/>
            <a:ext cx="8717872" cy="1039427"/>
          </a:xfrm>
        </p:spPr>
        <p:txBody>
          <a:bodyPr>
            <a:noAutofit/>
          </a:bodyPr>
          <a:lstStyle/>
          <a:p>
            <a:pPr algn="just"/>
            <a:r>
              <a:rPr lang="es-MX" sz="1800" dirty="0"/>
              <a:t>¿Qué estrategias metodológicas consideras pertinentes para construir un perfil de competencias de egresados que  tenga en cuenta las profesiones y las interacciones de los factores que en ella inciden, así como los componentes de cada profesión?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07765"/>
            <a:ext cx="8229600" cy="4373563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2800" dirty="0">
                <a:latin typeface="Book Antiqua"/>
                <a:cs typeface="Book Antiqua"/>
              </a:rPr>
              <a:t>Identificación de dominios o ámbitos de acción profesional.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2800" dirty="0" smtClean="0">
                <a:latin typeface="Book Antiqua"/>
                <a:cs typeface="Book Antiqua"/>
              </a:rPr>
              <a:t>Análisis </a:t>
            </a:r>
            <a:r>
              <a:rPr lang="es-ES_tradnl" sz="2800" dirty="0">
                <a:latin typeface="Book Antiqua"/>
                <a:cs typeface="Book Antiqua"/>
              </a:rPr>
              <a:t>de problemas o situaciones que atiende la profesión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2800" dirty="0">
                <a:latin typeface="Book Antiqua"/>
                <a:cs typeface="Book Antiqua"/>
              </a:rPr>
              <a:t>Preparación de una propuesta de perfil de egreso.</a:t>
            </a:r>
            <a:endParaRPr lang="es-MX" sz="2800" dirty="0">
              <a:latin typeface="Book Antiqua"/>
              <a:cs typeface="Book Antiqu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2800" dirty="0">
                <a:latin typeface="Book Antiqua"/>
                <a:cs typeface="Book Antiqua"/>
              </a:rPr>
              <a:t>Taller Dacum: utilizado para conocer el análisis ocupacional.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9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8372"/>
            <a:ext cx="8717872" cy="1039427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¿Cuáles son las limitaciones que identificas en las etapas de construcción de un perfil de egreso por competencias y qué recomendaciones haces para superarlas?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1800" dirty="0">
                <a:latin typeface="Book Antiqua"/>
                <a:cs typeface="Book Antiqua"/>
              </a:rPr>
              <a:t> </a:t>
            </a:r>
            <a:r>
              <a:rPr lang="es-MX" sz="2000" dirty="0" smtClean="0">
                <a:latin typeface="Book Antiqua"/>
                <a:cs typeface="Book Antiqua"/>
              </a:rPr>
              <a:t>Confusión de la noción de competencia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latin typeface="Book Antiqua"/>
                <a:cs typeface="Book Antiqua"/>
              </a:rPr>
              <a:t> </a:t>
            </a:r>
            <a:r>
              <a:rPr lang="es-MX" sz="2000" dirty="0" smtClean="0">
                <a:latin typeface="Book Antiqua"/>
                <a:cs typeface="Book Antiqua"/>
              </a:rPr>
              <a:t>No considerar la filosofía institucional ni el plan estratégico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000" dirty="0">
                <a:latin typeface="Book Antiqua"/>
                <a:cs typeface="Book Antiqua"/>
              </a:rPr>
              <a:t> </a:t>
            </a:r>
            <a:r>
              <a:rPr lang="es-MX" sz="2000" dirty="0" smtClean="0">
                <a:latin typeface="Book Antiqua"/>
                <a:cs typeface="Book Antiqua"/>
              </a:rPr>
              <a:t>No llevar a cabo una evaluación diagnóstica del: contexto, actores, valores y actitudes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000" dirty="0" smtClean="0">
                <a:latin typeface="Book Antiqua"/>
                <a:cs typeface="Book Antiqua"/>
              </a:rPr>
              <a:t>No investigar sobre la pertinencia de las funciones genéricas y específicas de la profesión a nivel nacional e internacional para determinar un desempeño exitoso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000" dirty="0" smtClean="0">
                <a:latin typeface="Book Antiqua"/>
                <a:cs typeface="Book Antiqua"/>
              </a:rPr>
              <a:t>No contar con un equipo de especialistas externos e internos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000" dirty="0" smtClean="0">
                <a:latin typeface="Book Antiqua"/>
                <a:cs typeface="Book Antiqua"/>
              </a:rPr>
              <a:t>No promover comunicación permanente con egresados y empleadores, redes de investigación y pares expertos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000" dirty="0" smtClean="0">
                <a:latin typeface="Book Antiqua"/>
                <a:cs typeface="Book Antiqua"/>
              </a:rPr>
              <a:t>Ausencia de seguimiento, control, análisis, registro de hallazgos y restructura del perfil de egreso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s-MX" sz="1800" dirty="0" smtClean="0">
              <a:latin typeface="Book Antiqua"/>
              <a:cs typeface="Book Antiqua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s-MX" sz="1800" dirty="0" smtClean="0">
              <a:latin typeface="Book Antiqua"/>
              <a:cs typeface="Book Antiqua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s-MX" sz="1800" dirty="0" smtClean="0">
              <a:latin typeface="Book Antiqua"/>
              <a:cs typeface="Book Antiqua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s-MX" sz="1800" dirty="0" smtClean="0">
              <a:latin typeface="Book Antiqua"/>
              <a:cs typeface="Book Antiqua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0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08372"/>
            <a:ext cx="8717872" cy="1039427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¿Cuál es la importancia de validar y legitimar socialmente un perfil de egreso por competencias?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dirty="0">
                <a:latin typeface="Book Antiqua"/>
                <a:cs typeface="Book Antiqua"/>
              </a:rPr>
              <a:t>Considerar el reclutamiento  y promoción de estudiantes con un perfil de ingreso dado</a:t>
            </a:r>
            <a:r>
              <a:rPr lang="es-MX" dirty="0">
                <a:latin typeface="Book Antiqua"/>
                <a:cs typeface="Book Antiqua"/>
              </a:rPr>
              <a:t> </a:t>
            </a:r>
            <a:endParaRPr lang="es-ES" dirty="0">
              <a:latin typeface="Book Antiqua"/>
              <a:cs typeface="Book Antiqu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Book Antiqua"/>
                <a:cs typeface="Book Antiqua"/>
              </a:rPr>
              <a:t>Por </a:t>
            </a:r>
            <a:r>
              <a:rPr lang="es-ES" dirty="0">
                <a:latin typeface="Book Antiqua"/>
                <a:cs typeface="Book Antiqua"/>
              </a:rPr>
              <a:t>la calidad en la formación </a:t>
            </a:r>
            <a:r>
              <a:rPr lang="es-ES" dirty="0" smtClean="0">
                <a:latin typeface="Book Antiqua"/>
                <a:cs typeface="Book Antiqua"/>
              </a:rPr>
              <a:t>académica y </a:t>
            </a:r>
            <a:r>
              <a:rPr lang="es-ES" dirty="0">
                <a:latin typeface="Book Antiqua"/>
                <a:cs typeface="Book Antiqua"/>
              </a:rPr>
              <a:t>la posible inserción del recién egresado al mercado laboral.</a:t>
            </a:r>
            <a:endParaRPr lang="es-MX" dirty="0">
              <a:latin typeface="Book Antiqua"/>
              <a:cs typeface="Book Antiqu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dirty="0">
                <a:latin typeface="Book Antiqua"/>
                <a:cs typeface="Book Antiqua"/>
              </a:rPr>
              <a:t>A</a:t>
            </a:r>
            <a:r>
              <a:rPr lang="es-ES_tradnl" dirty="0" smtClean="0">
                <a:latin typeface="Book Antiqua"/>
                <a:cs typeface="Book Antiqua"/>
              </a:rPr>
              <a:t>porte  </a:t>
            </a:r>
            <a:r>
              <a:rPr lang="es-ES_tradnl" dirty="0">
                <a:latin typeface="Book Antiqua"/>
                <a:cs typeface="Book Antiqua"/>
              </a:rPr>
              <a:t>el cuerpo del cuerpo académico </a:t>
            </a:r>
            <a:r>
              <a:rPr lang="es-ES_tradnl" dirty="0" smtClean="0">
                <a:latin typeface="Book Antiqua"/>
                <a:cs typeface="Book Antiqua"/>
              </a:rPr>
              <a:t>y participación </a:t>
            </a:r>
            <a:r>
              <a:rPr lang="es-ES_tradnl" dirty="0">
                <a:latin typeface="Book Antiqua"/>
                <a:cs typeface="Book Antiqua"/>
              </a:rPr>
              <a:t>de los expertos en el campo </a:t>
            </a:r>
            <a:r>
              <a:rPr lang="es-ES_tradnl" dirty="0" smtClean="0">
                <a:latin typeface="Book Antiqua"/>
                <a:cs typeface="Book Antiqua"/>
              </a:rPr>
              <a:t>laboral.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dirty="0" smtClean="0">
                <a:latin typeface="Book Antiqua"/>
                <a:cs typeface="Book Antiqua"/>
              </a:rPr>
              <a:t>Someter a evaluación y/o acreditación los planes de estudios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dirty="0" smtClean="0">
                <a:latin typeface="Book Antiqua"/>
                <a:cs typeface="Book Antiqua"/>
              </a:rPr>
              <a:t>Resignificar el PE en un proceso complejo que integra a la gran diversidad de actores y elementos involucrados.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_tradnl" dirty="0" smtClean="0">
              <a:latin typeface="Book Antiqua"/>
              <a:cs typeface="Book Antiqu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MX" dirty="0">
              <a:latin typeface="Book Antiqua"/>
              <a:cs typeface="Book Antiqua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77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/>
              <a:t>Metodologías para la innovación curricular universitaria basada en el desarrollo de competencias.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284984"/>
            <a:ext cx="6629400" cy="1219201"/>
          </a:xfrm>
        </p:spPr>
        <p:txBody>
          <a:bodyPr/>
          <a:lstStyle/>
          <a:p>
            <a:r>
              <a:rPr lang="es-MX" dirty="0" smtClean="0"/>
              <a:t>Capítulo 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2105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45357"/>
            <a:ext cx="8717872" cy="1039427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¿Cuáles son los componentes que identificas en el proceso de escalamiento del desarrollo de competencias del perfil del egresado y qué función tienen en dicho proceso?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Book Antiqua"/>
                <a:cs typeface="Book Antiqua"/>
              </a:rPr>
              <a:t>Los componentes que se identifican en el proceso de escalamiento del desarrollo de competencias del perfil del egresado deben considerarse de manera integral los conocimientos, habilidades, actitudes y valores</a:t>
            </a:r>
            <a:r>
              <a:rPr lang="es-ES" sz="2800" dirty="0" smtClean="0">
                <a:latin typeface="Book Antiqua"/>
                <a:cs typeface="Book Antiqua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800" dirty="0" smtClean="0">
                <a:latin typeface="Book Antiqua"/>
                <a:cs typeface="Book Antiqua"/>
              </a:rPr>
              <a:t>Estándares del nivel, hipótesis, definición de hitos, criterios y condiciones, contenidos educativos, integración del aprendizaje, perfil de egreso.  </a:t>
            </a:r>
            <a:endParaRPr lang="es-ES" sz="2800" dirty="0">
              <a:latin typeface="Book Antiqua"/>
              <a:cs typeface="Book Antiqu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800" dirty="0" smtClean="0">
                <a:latin typeface="Book Antiqua"/>
                <a:cs typeface="Book Antiqua"/>
              </a:rPr>
              <a:t>No olvidar: créditos, periodos y ciclos para organizar las experiencias de aprendizaje</a:t>
            </a:r>
            <a:r>
              <a:rPr lang="es-ES" sz="2800" dirty="0">
                <a:latin typeface="Book Antiqua"/>
                <a:cs typeface="Book Antiqua"/>
              </a:rPr>
              <a:t>.</a:t>
            </a:r>
            <a:endParaRPr lang="es-MX" sz="2800" dirty="0">
              <a:latin typeface="Book Antiqua"/>
              <a:cs typeface="Book Antiqu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MX" sz="2800" dirty="0" smtClean="0">
              <a:latin typeface="Book Antiqua"/>
              <a:cs typeface="Book Antiqua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3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08372"/>
            <a:ext cx="8640960" cy="1039427"/>
          </a:xfrm>
        </p:spPr>
        <p:txBody>
          <a:bodyPr>
            <a:noAutofit/>
          </a:bodyPr>
          <a:lstStyle/>
          <a:p>
            <a:pPr algn="just"/>
            <a:r>
              <a:rPr lang="es-MX" sz="1800" dirty="0"/>
              <a:t>¿Cuál es el papel deseable del profesorado en el proceso de escalamiento de competencias del perfil de egreso y su importancia en el desarrollo curricular y en el desarrollo profesional del docente?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dirty="0" smtClean="0">
                <a:latin typeface="Book Antiqua"/>
                <a:cs typeface="Book Antiqua"/>
              </a:rPr>
              <a:t>Participar de </a:t>
            </a:r>
            <a:r>
              <a:rPr lang="es-ES_tradnl" dirty="0">
                <a:latin typeface="Book Antiqua"/>
                <a:cs typeface="Book Antiqua"/>
              </a:rPr>
              <a:t>manera consciente y propositiva </a:t>
            </a:r>
            <a:r>
              <a:rPr lang="es-ES" dirty="0">
                <a:latin typeface="Book Antiqua"/>
                <a:cs typeface="Book Antiqua"/>
              </a:rPr>
              <a:t>la distribución de las competencias en el conjunto del programa y</a:t>
            </a:r>
            <a:r>
              <a:rPr lang="es-ES_tradnl" dirty="0">
                <a:latin typeface="Book Antiqua"/>
                <a:cs typeface="Book Antiqua"/>
              </a:rPr>
              <a:t> en el diseño de estrategias de enseñanza- </a:t>
            </a:r>
            <a:r>
              <a:rPr lang="es-ES_tradnl" dirty="0" smtClean="0">
                <a:latin typeface="Book Antiqua"/>
                <a:cs typeface="Book Antiqua"/>
              </a:rPr>
              <a:t>aprendizaje.</a:t>
            </a:r>
            <a:endParaRPr lang="es-MX" dirty="0">
              <a:latin typeface="Book Antiqua"/>
              <a:cs typeface="Book Antiqu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latin typeface="Book Antiqua"/>
                <a:cs typeface="Book Antiqua"/>
              </a:rPr>
              <a:t>Planificar secuencias de enseñanza y evaluación que contemplan la lógica de contenidos y el progreso de los aprendizajes.</a:t>
            </a:r>
            <a:endParaRPr lang="es-MX" dirty="0">
              <a:latin typeface="Book Antiqua"/>
              <a:cs typeface="Book Antiqu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Book Antiqua"/>
                <a:cs typeface="Book Antiqua"/>
              </a:rPr>
              <a:t>Integrar las </a:t>
            </a:r>
            <a:r>
              <a:rPr lang="es-ES" dirty="0">
                <a:latin typeface="Book Antiqua"/>
                <a:cs typeface="Book Antiqua"/>
              </a:rPr>
              <a:t>competencias en contextos variados y organizar los aprendizajes de los </a:t>
            </a:r>
            <a:r>
              <a:rPr lang="es-ES" dirty="0" smtClean="0">
                <a:latin typeface="Book Antiqua"/>
                <a:cs typeface="Book Antiqua"/>
              </a:rPr>
              <a:t>alumnos.</a:t>
            </a:r>
            <a:endParaRPr lang="es-ES" dirty="0">
              <a:latin typeface="Book Antiqua"/>
              <a:cs typeface="Book Antiqu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Book Antiqua"/>
                <a:cs typeface="Book Antiqua"/>
              </a:rPr>
              <a:t>Delimitar </a:t>
            </a:r>
            <a:r>
              <a:rPr lang="es-ES" dirty="0">
                <a:latin typeface="Book Antiqua"/>
                <a:cs typeface="Book Antiqua"/>
              </a:rPr>
              <a:t>rigurosamente las situaciones que serán integradas en la </a:t>
            </a:r>
            <a:r>
              <a:rPr lang="es-ES" dirty="0" smtClean="0">
                <a:latin typeface="Book Antiqua"/>
                <a:cs typeface="Book Antiqua"/>
              </a:rPr>
              <a:t>formación.</a:t>
            </a:r>
            <a:endParaRPr lang="es-MX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801772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385</TotalTime>
  <Words>897</Words>
  <Application>Microsoft Office PowerPoint</Application>
  <PresentationFormat>Presentación en pantalla (4:3)</PresentationFormat>
  <Paragraphs>77</Paragraphs>
  <Slides>11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Boticario</vt:lpstr>
      <vt:lpstr>Actividad Colaborativa:</vt:lpstr>
      <vt:lpstr>Capítulo 2</vt:lpstr>
      <vt:lpstr>¿Cuáles son las recomendaciones metodológicas que harías para determinar necesidades educacionales y formular objetivos de formación en los distintos niveles educativos?</vt:lpstr>
      <vt:lpstr>¿Qué estrategias metodológicas consideras pertinentes para construir un perfil de competencias de egresados que  tenga en cuenta las profesiones y las interacciones de los factores que en ella inciden, así como los componentes de cada profesión?</vt:lpstr>
      <vt:lpstr>¿Cuáles son las limitaciones que identificas en las etapas de construcción de un perfil de egreso por competencias y qué recomendaciones haces para superarlas?</vt:lpstr>
      <vt:lpstr>¿Cuál es la importancia de validar y legitimar socialmente un perfil de egreso por competencias?</vt:lpstr>
      <vt:lpstr>Capítulo 3</vt:lpstr>
      <vt:lpstr>¿Cuáles son los componentes que identificas en el proceso de escalamiento del desarrollo de competencias del perfil del egresado y qué función tienen en dicho proceso?</vt:lpstr>
      <vt:lpstr>¿Cuál es el papel deseable del profesorado en el proceso de escalamiento de competencias del perfil de egreso y su importancia en el desarrollo curricular y en el desarrollo profesional del docente?</vt:lpstr>
      <vt:lpstr>¿Cuáles son las distinciones que consideras relevantes entre las competencias genéricas y específicas en las distintas categorizaciones que prevalecen?</vt:lpstr>
      <vt:lpstr>¿Qué recomendaciones metodológicas consideras necesarias para realizar el escalamiento de competencias en los distintos niveles del diseño curricular?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curricular</dc:title>
  <dc:creator>GCB</dc:creator>
  <cp:lastModifiedBy>Vaio</cp:lastModifiedBy>
  <cp:revision>30</cp:revision>
  <cp:lastPrinted>2013-04-05T21:46:39Z</cp:lastPrinted>
  <dcterms:created xsi:type="dcterms:W3CDTF">2013-03-15T20:03:46Z</dcterms:created>
  <dcterms:modified xsi:type="dcterms:W3CDTF">2016-01-05T05:38:49Z</dcterms:modified>
</cp:coreProperties>
</file>