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410200"/>
  <p:notesSz cx="6858000" cy="9144000"/>
  <p:defaultTextStyle>
    <a:lvl1pPr>
      <a:defRPr>
        <a:latin typeface="Arial"/>
        <a:ea typeface="Arial"/>
        <a:cs typeface="Arial"/>
        <a:sym typeface="Arial"/>
      </a:defRPr>
    </a:lvl1pPr>
    <a:lvl2pPr indent="457200">
      <a:defRPr>
        <a:latin typeface="Arial"/>
        <a:ea typeface="Arial"/>
        <a:cs typeface="Arial"/>
        <a:sym typeface="Arial"/>
      </a:defRPr>
    </a:lvl2pPr>
    <a:lvl3pPr indent="914400">
      <a:defRPr>
        <a:latin typeface="Arial"/>
        <a:ea typeface="Arial"/>
        <a:cs typeface="Arial"/>
        <a:sym typeface="Arial"/>
      </a:defRPr>
    </a:lvl3pPr>
    <a:lvl4pPr indent="1371600">
      <a:defRPr>
        <a:latin typeface="Arial"/>
        <a:ea typeface="Arial"/>
        <a:cs typeface="Arial"/>
        <a:sym typeface="Arial"/>
      </a:defRPr>
    </a:lvl4pPr>
    <a:lvl5pPr indent="1828800">
      <a:defRPr>
        <a:latin typeface="Arial"/>
        <a:ea typeface="Arial"/>
        <a:cs typeface="Arial"/>
        <a:sym typeface="Arial"/>
      </a:defRPr>
    </a:lvl5pPr>
    <a:lvl6pPr indent="2286000">
      <a:defRPr>
        <a:latin typeface="Arial"/>
        <a:ea typeface="Arial"/>
        <a:cs typeface="Arial"/>
        <a:sym typeface="Arial"/>
      </a:defRPr>
    </a:lvl6pPr>
    <a:lvl7pPr indent="2743200">
      <a:defRPr>
        <a:latin typeface="Arial"/>
        <a:ea typeface="Arial"/>
        <a:cs typeface="Arial"/>
        <a:sym typeface="Arial"/>
      </a:defRPr>
    </a:lvl7pPr>
    <a:lvl8pPr indent="3200400">
      <a:defRPr>
        <a:latin typeface="Arial"/>
        <a:ea typeface="Arial"/>
        <a:cs typeface="Arial"/>
        <a:sym typeface="Arial"/>
      </a:defRPr>
    </a:lvl8pPr>
    <a:lvl9pPr indent="3657600">
      <a:defRPr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8A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8A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8A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" y="-78"/>
      </p:cViewPr>
      <p:guideLst>
        <p:guide orient="horz" pos="170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89407203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85800" y="1457325"/>
            <a:ext cx="7772400" cy="16129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del título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371600" y="3070225"/>
            <a:ext cx="6400800" cy="233997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 lvl="0">
              <a:defRPr sz="1800"/>
            </a:pPr>
            <a:r>
              <a:rPr sz="3200"/>
              <a:t>Nivel de texto 1</a:t>
            </a:r>
          </a:p>
          <a:p>
            <a:pPr lvl="1">
              <a:defRPr sz="1800"/>
            </a:pPr>
            <a:r>
              <a:rPr sz="3200"/>
              <a:t>Nivel de texto 2</a:t>
            </a:r>
          </a:p>
          <a:p>
            <a:pPr lvl="2">
              <a:defRPr sz="1800"/>
            </a:pPr>
            <a:r>
              <a:rPr sz="3200"/>
              <a:t>Nivel de texto 3</a:t>
            </a:r>
          </a:p>
          <a:p>
            <a:pPr lvl="3">
              <a:defRPr sz="1800"/>
            </a:pPr>
            <a:r>
              <a:rPr sz="3200"/>
              <a:t>Nivel de texto 4</a:t>
            </a:r>
          </a:p>
          <a:p>
            <a:pPr lvl="4">
              <a:defRPr sz="1800"/>
            </a:pPr>
            <a:r>
              <a:rPr sz="3200"/>
              <a:t>Nivel de texto 5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del título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Nivel de texto 1</a:t>
            </a:r>
          </a:p>
          <a:p>
            <a:pPr lvl="1">
              <a:defRPr sz="1800"/>
            </a:pPr>
            <a:r>
              <a:rPr sz="3200"/>
              <a:t>Nivel de texto 2</a:t>
            </a:r>
          </a:p>
          <a:p>
            <a:pPr lvl="2">
              <a:defRPr sz="1800"/>
            </a:pPr>
            <a:r>
              <a:rPr sz="3200"/>
              <a:t>Nivel de texto 3</a:t>
            </a:r>
          </a:p>
          <a:p>
            <a:pPr lvl="3">
              <a:defRPr sz="1800"/>
            </a:pPr>
            <a:r>
              <a:rPr sz="3200"/>
              <a:t>Nivel de texto 4</a:t>
            </a:r>
          </a:p>
          <a:p>
            <a:pPr lvl="4">
              <a:defRPr sz="1800"/>
            </a:pPr>
            <a:r>
              <a:rPr sz="3200"/>
              <a:t>Nivel de texto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505777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del título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457200" y="217488"/>
            <a:ext cx="6019800" cy="519271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Nivel de texto 1</a:t>
            </a:r>
          </a:p>
          <a:p>
            <a:pPr lvl="1">
              <a:defRPr sz="1800"/>
            </a:pPr>
            <a:r>
              <a:rPr sz="3200"/>
              <a:t>Nivel de texto 2</a:t>
            </a:r>
          </a:p>
          <a:p>
            <a:pPr lvl="2">
              <a:defRPr sz="1800"/>
            </a:pPr>
            <a:r>
              <a:rPr sz="3200"/>
              <a:t>Nivel de texto 3</a:t>
            </a:r>
          </a:p>
          <a:p>
            <a:pPr lvl="3">
              <a:defRPr sz="1800"/>
            </a:pPr>
            <a:r>
              <a:rPr sz="3200"/>
              <a:t>Nivel de texto 4</a:t>
            </a:r>
          </a:p>
          <a:p>
            <a:pPr lvl="4">
              <a:defRPr sz="1800"/>
            </a:pPr>
            <a:r>
              <a:rPr sz="3200"/>
              <a:t>Nivel de texto 5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del título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457200" y="1263650"/>
            <a:ext cx="4038600" cy="41465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Nivel de texto 1</a:t>
            </a:r>
          </a:p>
          <a:p>
            <a:pPr lvl="1">
              <a:defRPr sz="1800"/>
            </a:pPr>
            <a:r>
              <a:rPr sz="3200"/>
              <a:t>Nivel de texto 2</a:t>
            </a:r>
          </a:p>
          <a:p>
            <a:pPr lvl="2">
              <a:defRPr sz="1800"/>
            </a:pPr>
            <a:r>
              <a:rPr sz="3200"/>
              <a:t>Nivel de texto 3</a:t>
            </a:r>
          </a:p>
          <a:p>
            <a:pPr lvl="3">
              <a:defRPr sz="1800"/>
            </a:pPr>
            <a:r>
              <a:rPr sz="3200"/>
              <a:t>Nivel de texto 4</a:t>
            </a:r>
          </a:p>
          <a:p>
            <a:pPr lvl="4">
              <a:defRPr sz="1800"/>
            </a:pPr>
            <a:r>
              <a:rPr sz="3200"/>
              <a:t>Nivel de texto 5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del título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Nivel de texto 1</a:t>
            </a:r>
          </a:p>
          <a:p>
            <a:pPr lvl="1">
              <a:defRPr sz="1800"/>
            </a:pPr>
            <a:r>
              <a:rPr sz="3200"/>
              <a:t>Nivel de texto 2</a:t>
            </a:r>
          </a:p>
          <a:p>
            <a:pPr lvl="2">
              <a:defRPr sz="1800"/>
            </a:pPr>
            <a:r>
              <a:rPr sz="3200"/>
              <a:t>Nivel de texto 3</a:t>
            </a:r>
          </a:p>
          <a:p>
            <a:pPr lvl="3">
              <a:defRPr sz="1800"/>
            </a:pPr>
            <a:r>
              <a:rPr sz="3200"/>
              <a:t>Nivel de texto 4</a:t>
            </a:r>
          </a:p>
          <a:p>
            <a:pPr lvl="4">
              <a:defRPr sz="1800"/>
            </a:pPr>
            <a:r>
              <a:rPr sz="3200"/>
              <a:t>Nivel de texto 5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22312" y="3481387"/>
            <a:ext cx="7772401" cy="107632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Texto del título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22312" y="2297113"/>
            <a:ext cx="7772401" cy="1184276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pPr lvl="0">
              <a:defRPr sz="1800"/>
            </a:pPr>
            <a:r>
              <a:rPr sz="2000"/>
              <a:t>Nivel de texto 1</a:t>
            </a:r>
          </a:p>
          <a:p>
            <a:pPr lvl="1">
              <a:defRPr sz="1800"/>
            </a:pPr>
            <a:r>
              <a:rPr sz="2000"/>
              <a:t>Nivel de texto 2</a:t>
            </a:r>
          </a:p>
          <a:p>
            <a:pPr lvl="2">
              <a:defRPr sz="1800"/>
            </a:pPr>
            <a:r>
              <a:rPr sz="2000"/>
              <a:t>Nivel de texto 3</a:t>
            </a:r>
          </a:p>
          <a:p>
            <a:pPr lvl="3">
              <a:defRPr sz="1800"/>
            </a:pPr>
            <a:r>
              <a:rPr sz="2000"/>
              <a:t>Nivel de texto 4</a:t>
            </a:r>
          </a:p>
          <a:p>
            <a:pPr lvl="4">
              <a:defRPr sz="1800"/>
            </a:pPr>
            <a:r>
              <a:rPr sz="2000"/>
              <a:t>Nivel de texto 5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del título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457200" y="1263650"/>
            <a:ext cx="4038600" cy="414655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Nivel de texto 1</a:t>
            </a:r>
          </a:p>
          <a:p>
            <a:pPr lvl="1">
              <a:defRPr sz="1800"/>
            </a:pPr>
            <a:r>
              <a:rPr sz="2800"/>
              <a:t>Nivel de texto 2</a:t>
            </a:r>
          </a:p>
          <a:p>
            <a:pPr lvl="2">
              <a:defRPr sz="1800"/>
            </a:pPr>
            <a:r>
              <a:rPr sz="2800"/>
              <a:t>Nivel de texto 3</a:t>
            </a:r>
          </a:p>
          <a:p>
            <a:pPr lvl="3">
              <a:defRPr sz="1800"/>
            </a:pPr>
            <a:r>
              <a:rPr sz="2800"/>
              <a:t>Nivel de texto 4</a:t>
            </a:r>
          </a:p>
          <a:p>
            <a:pPr lvl="4">
              <a:defRPr sz="1800"/>
            </a:pPr>
            <a:r>
              <a:rPr sz="2800"/>
              <a:t>Nivel de texto 5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457200" y="203487"/>
            <a:ext cx="8229600" cy="93128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del título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457200" y="1134775"/>
            <a:ext cx="4040188" cy="5829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Nivel de texto 1</a:t>
            </a:r>
          </a:p>
          <a:p>
            <a:pPr lvl="1">
              <a:defRPr sz="1800" b="0"/>
            </a:pPr>
            <a:r>
              <a:rPr sz="2400" b="1"/>
              <a:t>Nivel de texto 2</a:t>
            </a:r>
          </a:p>
          <a:p>
            <a:pPr lvl="2">
              <a:defRPr sz="1800" b="0"/>
            </a:pPr>
            <a:r>
              <a:rPr sz="2400" b="1"/>
              <a:t>Nivel de texto 3</a:t>
            </a:r>
          </a:p>
          <a:p>
            <a:pPr lvl="3">
              <a:defRPr sz="1800" b="0"/>
            </a:pPr>
            <a:r>
              <a:rPr sz="2400" b="1"/>
              <a:t>Nivel de texto 4</a:t>
            </a:r>
          </a:p>
          <a:p>
            <a:pPr lvl="4">
              <a:defRPr sz="1800" b="0"/>
            </a:pPr>
            <a:r>
              <a:rPr sz="2400" b="1"/>
              <a:t>Nivel de texto 5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457200" y="75882"/>
            <a:ext cx="8229600" cy="118649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del título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133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Texto del título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3575050" y="215900"/>
            <a:ext cx="5111750" cy="51943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Nivel de texto 1</a:t>
            </a:r>
          </a:p>
          <a:p>
            <a:pPr lvl="1">
              <a:defRPr sz="1800"/>
            </a:pPr>
            <a:r>
              <a:rPr sz="3200"/>
              <a:t>Nivel de texto 2</a:t>
            </a:r>
          </a:p>
          <a:p>
            <a:pPr lvl="2">
              <a:defRPr sz="1800"/>
            </a:pPr>
            <a:r>
              <a:rPr sz="3200"/>
              <a:t>Nivel de texto 3</a:t>
            </a:r>
          </a:p>
          <a:p>
            <a:pPr lvl="3">
              <a:defRPr sz="1800"/>
            </a:pPr>
            <a:r>
              <a:rPr sz="3200"/>
              <a:t>Nivel de texto 4</a:t>
            </a:r>
          </a:p>
          <a:p>
            <a:pPr lvl="4">
              <a:defRPr sz="1800"/>
            </a:pPr>
            <a:r>
              <a:rPr sz="3200"/>
              <a:t>Nivel de texto 5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792288" y="2439987"/>
            <a:ext cx="5486401" cy="180022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Texto del título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792288" y="4240212"/>
            <a:ext cx="5486401" cy="11699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Nivel de texto 1</a:t>
            </a:r>
          </a:p>
          <a:p>
            <a:pPr lvl="1">
              <a:defRPr sz="1800"/>
            </a:pPr>
            <a:r>
              <a:rPr sz="1400"/>
              <a:t>Nivel de texto 2</a:t>
            </a:r>
          </a:p>
          <a:p>
            <a:pPr lvl="2">
              <a:defRPr sz="1800"/>
            </a:pPr>
            <a:r>
              <a:rPr sz="1400"/>
              <a:t>Nivel de texto 3</a:t>
            </a:r>
          </a:p>
          <a:p>
            <a:pPr lvl="3">
              <a:defRPr sz="1800"/>
            </a:pPr>
            <a:r>
              <a:rPr sz="1400"/>
              <a:t>Nivel de texto 4</a:t>
            </a:r>
          </a:p>
          <a:p>
            <a:pPr lvl="4">
              <a:defRPr sz="1800"/>
            </a:pPr>
            <a:r>
              <a:rPr sz="1400"/>
              <a:t>Nivel de texto 5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74613"/>
            <a:ext cx="8229600" cy="1189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lvl="0">
              <a:defRPr sz="1800"/>
            </a:pPr>
            <a:r>
              <a:rPr sz="4400"/>
              <a:t>Texto del título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263650"/>
            <a:ext cx="8229600" cy="41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pPr lvl="0">
              <a:defRPr sz="1800"/>
            </a:pPr>
            <a:r>
              <a:rPr sz="3200"/>
              <a:t>Nivel de texto 1</a:t>
            </a:r>
          </a:p>
          <a:p>
            <a:pPr lvl="1">
              <a:defRPr sz="1800"/>
            </a:pPr>
            <a:r>
              <a:rPr sz="3200"/>
              <a:t>Nivel de texto 2</a:t>
            </a:r>
          </a:p>
          <a:p>
            <a:pPr lvl="2">
              <a:defRPr sz="1800"/>
            </a:pPr>
            <a:r>
              <a:rPr sz="3200"/>
              <a:t>Nivel de texto 3</a:t>
            </a:r>
          </a:p>
          <a:p>
            <a:pPr lvl="3">
              <a:defRPr sz="1800"/>
            </a:pPr>
            <a:r>
              <a:rPr sz="3200"/>
              <a:t>Nivel de texto 4</a:t>
            </a:r>
          </a:p>
          <a:p>
            <a:pPr lvl="4">
              <a:defRPr sz="1800"/>
            </a:pPr>
            <a:r>
              <a:rPr sz="3200"/>
              <a:t>Nivel de texto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4933950"/>
            <a:ext cx="2133600" cy="2888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400"/>
            </a:lvl1pPr>
          </a:lstStyle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>
        <a:defRPr sz="4400">
          <a:latin typeface="Arial"/>
          <a:ea typeface="Arial"/>
          <a:cs typeface="Arial"/>
          <a:sym typeface="Arial"/>
        </a:defRPr>
      </a:lvl1pPr>
      <a:lvl2pPr algn="ctr">
        <a:defRPr sz="4400">
          <a:latin typeface="Arial"/>
          <a:ea typeface="Arial"/>
          <a:cs typeface="Arial"/>
          <a:sym typeface="Arial"/>
        </a:defRPr>
      </a:lvl2pPr>
      <a:lvl3pPr algn="ctr">
        <a:defRPr sz="4400">
          <a:latin typeface="Arial"/>
          <a:ea typeface="Arial"/>
          <a:cs typeface="Arial"/>
          <a:sym typeface="Arial"/>
        </a:defRPr>
      </a:lvl3pPr>
      <a:lvl4pPr algn="ctr">
        <a:defRPr sz="4400">
          <a:latin typeface="Arial"/>
          <a:ea typeface="Arial"/>
          <a:cs typeface="Arial"/>
          <a:sym typeface="Arial"/>
        </a:defRPr>
      </a:lvl4pPr>
      <a:lvl5pPr algn="ctr">
        <a:defRPr sz="4400">
          <a:latin typeface="Arial"/>
          <a:ea typeface="Arial"/>
          <a:cs typeface="Arial"/>
          <a:sym typeface="Arial"/>
        </a:defRPr>
      </a:lvl5pPr>
      <a:lvl6pPr indent="457200" algn="ctr">
        <a:defRPr sz="4400">
          <a:latin typeface="Arial"/>
          <a:ea typeface="Arial"/>
          <a:cs typeface="Arial"/>
          <a:sym typeface="Arial"/>
        </a:defRPr>
      </a:lvl6pPr>
      <a:lvl7pPr indent="914400" algn="ctr">
        <a:defRPr sz="4400">
          <a:latin typeface="Arial"/>
          <a:ea typeface="Arial"/>
          <a:cs typeface="Arial"/>
          <a:sym typeface="Arial"/>
        </a:defRPr>
      </a:lvl7pPr>
      <a:lvl8pPr indent="1371600" algn="ctr">
        <a:defRPr sz="4400">
          <a:latin typeface="Arial"/>
          <a:ea typeface="Arial"/>
          <a:cs typeface="Arial"/>
          <a:sym typeface="Arial"/>
        </a:defRPr>
      </a:lvl8pPr>
      <a:lvl9pPr indent="1828800" algn="ctr">
        <a:defRPr sz="44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194560" indent="-36576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51760" indent="-36576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6pPr>
      <a:lvl7pPr marL="3108960" indent="-36576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7pPr>
      <a:lvl8pPr marL="3566159" indent="-365759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8pPr>
      <a:lvl9pPr marL="4023359" indent="-365759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22860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27432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32004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36576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1.png" descr="16sucai_201311161108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97550" y="1628775"/>
            <a:ext cx="2611439" cy="2035175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4"/>
          <p:cNvSpPr/>
          <p:nvPr/>
        </p:nvSpPr>
        <p:spPr>
          <a:xfrm>
            <a:off x="0" y="1414462"/>
            <a:ext cx="5508625" cy="2249488"/>
          </a:xfrm>
          <a:prstGeom prst="rect">
            <a:avLst/>
          </a:prstGeom>
          <a:solidFill>
            <a:srgbClr val="33333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55" name="Shape 55"/>
          <p:cNvSpPr/>
          <p:nvPr/>
        </p:nvSpPr>
        <p:spPr>
          <a:xfrm>
            <a:off x="8966200" y="1414462"/>
            <a:ext cx="179389" cy="2249488"/>
          </a:xfrm>
          <a:prstGeom prst="rect">
            <a:avLst/>
          </a:prstGeom>
          <a:solidFill>
            <a:srgbClr val="33333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0" y="3678237"/>
            <a:ext cx="6172200" cy="565151"/>
          </a:xfrm>
          <a:prstGeom prst="rect">
            <a:avLst/>
          </a:prstGeom>
        </p:spPr>
        <p:txBody>
          <a:bodyPr lIns="43446" tIns="43446" rIns="43446" bIns="43446">
            <a:normAutofit/>
          </a:bodyPr>
          <a:lstStyle>
            <a:lvl1pPr algn="l">
              <a:defRPr sz="3000" b="1"/>
            </a:lvl1pPr>
          </a:lstStyle>
          <a:p>
            <a:pPr lvl="0">
              <a:defRPr sz="1800" b="0"/>
            </a:pPr>
            <a:r>
              <a:rPr sz="3000" b="1"/>
              <a:t>Capítulo 5</a:t>
            </a:r>
          </a:p>
        </p:txBody>
      </p:sp>
      <p:sp>
        <p:nvSpPr>
          <p:cNvPr id="57" name="Shape 57"/>
          <p:cNvSpPr/>
          <p:nvPr/>
        </p:nvSpPr>
        <p:spPr>
          <a:xfrm>
            <a:off x="0" y="4176485"/>
            <a:ext cx="6172200" cy="333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3446" tIns="43446" rIns="43446" bIns="43446" anchor="ctr">
            <a:spAutoFit/>
          </a:bodyPr>
          <a:lstStyle>
            <a:lvl1pPr>
              <a:defRPr sz="1700" b="1"/>
            </a:lvl1pPr>
          </a:lstStyle>
          <a:p>
            <a:pPr lvl="0">
              <a:defRPr sz="1800" b="0"/>
            </a:pPr>
            <a:r>
              <a:rPr sz="1700" b="1"/>
              <a:t>Evaluación y Currículo</a:t>
            </a:r>
          </a:p>
        </p:txBody>
      </p:sp>
      <p:sp>
        <p:nvSpPr>
          <p:cNvPr id="58" name="Shape 58"/>
          <p:cNvSpPr/>
          <p:nvPr/>
        </p:nvSpPr>
        <p:spPr>
          <a:xfrm>
            <a:off x="1587" y="1414462"/>
            <a:ext cx="5148264" cy="2249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9292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59" name="Shape 59"/>
          <p:cNvSpPr/>
          <p:nvPr/>
        </p:nvSpPr>
        <p:spPr>
          <a:xfrm>
            <a:off x="0" y="4392385"/>
            <a:ext cx="6172200" cy="58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3446" tIns="43446" rIns="43446" bIns="43446" anchor="ctr">
            <a:spAutoFit/>
          </a:bodyPr>
          <a:lstStyle/>
          <a:p>
            <a:pPr lvl="0"/>
            <a:r>
              <a:rPr sz="1700" b="1"/>
              <a:t>Diseño Curricular / Doctorado en Pedagogía</a:t>
            </a:r>
          </a:p>
          <a:p>
            <a:pPr marR="331470" lvl="0" defTabSz="457200"/>
            <a:r>
              <a:rPr sz="1700" b="1"/>
              <a:t>Asesora: Dra. Gabriela Croda</a:t>
            </a:r>
          </a:p>
        </p:txBody>
      </p:sp>
      <p:sp>
        <p:nvSpPr>
          <p:cNvPr id="60" name="Shape 60"/>
          <p:cNvSpPr/>
          <p:nvPr/>
        </p:nvSpPr>
        <p:spPr>
          <a:xfrm>
            <a:off x="7234435" y="4717011"/>
            <a:ext cx="2849365" cy="640707"/>
          </a:xfrm>
          <a:prstGeom prst="rect">
            <a:avLst/>
          </a:prstGeom>
          <a:solidFill>
            <a:srgbClr val="FFFFFF"/>
          </a:solidFill>
          <a:ln w="25400">
            <a:solidFill>
              <a:srgbClr val="BBE0E3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3446" tIns="43446" rIns="43446" bIns="43446" anchor="ctr">
            <a:spAutoFit/>
          </a:bodyPr>
          <a:lstStyle/>
          <a:p>
            <a:pPr lvl="0"/>
            <a:r>
              <a:rPr sz="1200" b="1" i="1"/>
              <a:t>Mtra. Yolanda Gutiérrez</a:t>
            </a:r>
          </a:p>
          <a:p>
            <a:pPr lvl="0"/>
            <a:r>
              <a:rPr sz="1200" b="1" i="1"/>
              <a:t>Mtra. Eblin Ramos</a:t>
            </a:r>
          </a:p>
          <a:p>
            <a:pPr lvl="0"/>
            <a:r>
              <a:rPr sz="1200" b="1" i="1"/>
              <a:t>Mtra. Sandra Soriano</a:t>
            </a:r>
          </a:p>
        </p:txBody>
      </p:sp>
      <p:pic>
        <p:nvPicPr>
          <p:cNvPr id="61" name="upaep_nvaimage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05719" y="1956595"/>
            <a:ext cx="2897187" cy="1165223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age2.jpg" descr="16sucai_201311161145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6887" y="142875"/>
            <a:ext cx="1478066" cy="1632556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Shape 208"/>
          <p:cNvSpPr>
            <a:spLocks noGrp="1"/>
          </p:cNvSpPr>
          <p:nvPr>
            <p:ph type="title"/>
          </p:nvPr>
        </p:nvSpPr>
        <p:spPr>
          <a:xfrm>
            <a:off x="2193925" y="404813"/>
            <a:ext cx="6915150" cy="5032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r">
              <a:defRPr sz="2300" b="1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300" b="1">
                <a:solidFill>
                  <a:srgbClr val="0433FF"/>
                </a:solidFill>
              </a:rPr>
              <a:t>Reflexión final</a:t>
            </a:r>
          </a:p>
        </p:txBody>
      </p:sp>
      <p:sp>
        <p:nvSpPr>
          <p:cNvPr id="209" name="Shape 209"/>
          <p:cNvSpPr/>
          <p:nvPr/>
        </p:nvSpPr>
        <p:spPr>
          <a:xfrm>
            <a:off x="2193925" y="1241425"/>
            <a:ext cx="6915150" cy="360364"/>
          </a:xfrm>
          <a:prstGeom prst="rect">
            <a:avLst/>
          </a:prstGeom>
          <a:solidFill>
            <a:srgbClr val="33333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10" name="Shape 210"/>
          <p:cNvSpPr/>
          <p:nvPr/>
        </p:nvSpPr>
        <p:spPr>
          <a:xfrm>
            <a:off x="2637633" y="1654175"/>
            <a:ext cx="6485187" cy="4084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R="331470" lvl="0" algn="just" defTabSz="457200"/>
            <a:r>
              <a:rPr sz="1900"/>
              <a:t>✏️Las pruebas van ganando terreno para modelar el currículo.</a:t>
            </a:r>
          </a:p>
          <a:p>
            <a:pPr marR="331470" lvl="0" algn="just" defTabSz="457200"/>
            <a:r>
              <a:rPr sz="1900"/>
              <a:t>✏️La importancia que le da el sistema educativo se enfoca aún hacia los resultados.</a:t>
            </a:r>
          </a:p>
          <a:p>
            <a:pPr marR="331470" lvl="0" algn="just" defTabSz="457200"/>
            <a:r>
              <a:rPr sz="1900"/>
              <a:t>✏️Las pruebas sólo miden capacidad retentiva y restringen proyectos curriculares más ambiciosos.</a:t>
            </a:r>
          </a:p>
          <a:p>
            <a:pPr marR="331470" lvl="0" algn="just" defTabSz="457200"/>
            <a:r>
              <a:rPr sz="1900"/>
              <a:t>✏️Las evaluaciones generan mucha información pero no tienen retroalimentación, y no son campo de conocimiento aún.</a:t>
            </a:r>
          </a:p>
          <a:p>
            <a:pPr marR="331470" lvl="0" algn="just" defTabSz="457200"/>
            <a:r>
              <a:rPr sz="1900"/>
              <a:t>✏️La acreditación se confunde con evaluación.</a:t>
            </a:r>
          </a:p>
          <a:p>
            <a:pPr marR="331470" lvl="0" algn="just" defTabSz="457200"/>
            <a:endParaRPr sz="1700" b="1" i="1">
              <a:latin typeface="Cambria"/>
              <a:ea typeface="Cambria"/>
              <a:cs typeface="Cambria"/>
              <a:sym typeface="Cambria"/>
            </a:endParaRPr>
          </a:p>
          <a:p>
            <a:pPr marR="331470" lvl="0" algn="r" defTabSz="457200"/>
            <a:endParaRPr sz="1500" b="1">
              <a:solidFill>
                <a:srgbClr val="0433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/>
        </p:nvSpPr>
        <p:spPr>
          <a:xfrm>
            <a:off x="3275012" y="258763"/>
            <a:ext cx="2808288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3600" b="1" i="1">
                <a:solidFill>
                  <a:srgbClr val="292929"/>
                </a:solidFill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sz="3600" b="1" i="1">
                <a:solidFill>
                  <a:srgbClr val="292929"/>
                </a:solidFill>
              </a:rPr>
              <a:t>Contenidos</a:t>
            </a:r>
          </a:p>
        </p:txBody>
      </p:sp>
      <p:grpSp>
        <p:nvGrpSpPr>
          <p:cNvPr id="215" name="Group 215"/>
          <p:cNvGrpSpPr/>
          <p:nvPr/>
        </p:nvGrpSpPr>
        <p:grpSpPr>
          <a:xfrm>
            <a:off x="755650" y="1270000"/>
            <a:ext cx="503238" cy="503238"/>
            <a:chOff x="0" y="0"/>
            <a:chExt cx="503237" cy="503237"/>
          </a:xfrm>
        </p:grpSpPr>
        <p:sp>
          <p:nvSpPr>
            <p:cNvPr id="213" name="Shape 213"/>
            <p:cNvSpPr/>
            <p:nvPr/>
          </p:nvSpPr>
          <p:spPr>
            <a:xfrm>
              <a:off x="0" y="0"/>
              <a:ext cx="503238" cy="503238"/>
            </a:xfrm>
            <a:prstGeom prst="roundRect">
              <a:avLst>
                <a:gd name="adj" fmla="val 16667"/>
              </a:avLst>
            </a:prstGeom>
            <a:solidFill>
              <a:srgbClr val="33333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135980" y="76288"/>
              <a:ext cx="231278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218" name="Group 218"/>
          <p:cNvGrpSpPr/>
          <p:nvPr/>
        </p:nvGrpSpPr>
        <p:grpSpPr>
          <a:xfrm>
            <a:off x="755650" y="1987550"/>
            <a:ext cx="503238" cy="504825"/>
            <a:chOff x="0" y="0"/>
            <a:chExt cx="503237" cy="504825"/>
          </a:xfrm>
        </p:grpSpPr>
        <p:sp>
          <p:nvSpPr>
            <p:cNvPr id="216" name="Shape 216"/>
            <p:cNvSpPr/>
            <p:nvPr/>
          </p:nvSpPr>
          <p:spPr>
            <a:xfrm>
              <a:off x="0" y="0"/>
              <a:ext cx="503238" cy="504825"/>
            </a:xfrm>
            <a:prstGeom prst="roundRect">
              <a:avLst>
                <a:gd name="adj" fmla="val 16667"/>
              </a:avLst>
            </a:prstGeom>
            <a:solidFill>
              <a:srgbClr val="33333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135980" y="77081"/>
              <a:ext cx="231278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221" name="Group 221"/>
          <p:cNvGrpSpPr/>
          <p:nvPr/>
        </p:nvGrpSpPr>
        <p:grpSpPr>
          <a:xfrm>
            <a:off x="755650" y="2708275"/>
            <a:ext cx="503238" cy="504825"/>
            <a:chOff x="0" y="0"/>
            <a:chExt cx="503237" cy="504825"/>
          </a:xfrm>
        </p:grpSpPr>
        <p:sp>
          <p:nvSpPr>
            <p:cNvPr id="219" name="Shape 219"/>
            <p:cNvSpPr/>
            <p:nvPr/>
          </p:nvSpPr>
          <p:spPr>
            <a:xfrm>
              <a:off x="0" y="0"/>
              <a:ext cx="503238" cy="504825"/>
            </a:xfrm>
            <a:prstGeom prst="roundRect">
              <a:avLst>
                <a:gd name="adj" fmla="val 16667"/>
              </a:avLst>
            </a:prstGeom>
            <a:solidFill>
              <a:srgbClr val="33333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135980" y="77081"/>
              <a:ext cx="231278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224" name="Group 224"/>
          <p:cNvGrpSpPr/>
          <p:nvPr/>
        </p:nvGrpSpPr>
        <p:grpSpPr>
          <a:xfrm>
            <a:off x="755650" y="3429000"/>
            <a:ext cx="503238" cy="504825"/>
            <a:chOff x="0" y="0"/>
            <a:chExt cx="503237" cy="504825"/>
          </a:xfrm>
        </p:grpSpPr>
        <p:sp>
          <p:nvSpPr>
            <p:cNvPr id="222" name="Shape 222"/>
            <p:cNvSpPr/>
            <p:nvPr/>
          </p:nvSpPr>
          <p:spPr>
            <a:xfrm>
              <a:off x="0" y="0"/>
              <a:ext cx="503238" cy="504825"/>
            </a:xfrm>
            <a:prstGeom prst="roundRect">
              <a:avLst>
                <a:gd name="adj" fmla="val 16667"/>
              </a:avLst>
            </a:prstGeom>
            <a:solidFill>
              <a:srgbClr val="33333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135980" y="77081"/>
              <a:ext cx="231278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227" name="Group 227"/>
          <p:cNvGrpSpPr/>
          <p:nvPr/>
        </p:nvGrpSpPr>
        <p:grpSpPr>
          <a:xfrm>
            <a:off x="755650" y="4149725"/>
            <a:ext cx="503238" cy="503238"/>
            <a:chOff x="0" y="0"/>
            <a:chExt cx="503237" cy="503237"/>
          </a:xfrm>
        </p:grpSpPr>
        <p:sp>
          <p:nvSpPr>
            <p:cNvPr id="225" name="Shape 225"/>
            <p:cNvSpPr/>
            <p:nvPr/>
          </p:nvSpPr>
          <p:spPr>
            <a:xfrm>
              <a:off x="0" y="0"/>
              <a:ext cx="503238" cy="503238"/>
            </a:xfrm>
            <a:prstGeom prst="roundRect">
              <a:avLst>
                <a:gd name="adj" fmla="val 16667"/>
              </a:avLst>
            </a:prstGeom>
            <a:solidFill>
              <a:srgbClr val="33333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135980" y="76288"/>
              <a:ext cx="231278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228" name="Shape 228"/>
          <p:cNvSpPr/>
          <p:nvPr/>
        </p:nvSpPr>
        <p:spPr>
          <a:xfrm>
            <a:off x="1585912" y="1270000"/>
            <a:ext cx="2057935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808080"/>
                </a:solidFill>
              </a:rPr>
              <a:t>Enfoques teóricos</a:t>
            </a:r>
          </a:p>
        </p:txBody>
      </p:sp>
      <p:sp>
        <p:nvSpPr>
          <p:cNvPr id="229" name="Shape 229"/>
          <p:cNvSpPr/>
          <p:nvPr/>
        </p:nvSpPr>
        <p:spPr>
          <a:xfrm>
            <a:off x="1585912" y="1987550"/>
            <a:ext cx="366673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808080"/>
                </a:solidFill>
              </a:rPr>
              <a:t>Hallazgos-líneas de continuidad</a:t>
            </a:r>
          </a:p>
        </p:txBody>
      </p:sp>
      <p:sp>
        <p:nvSpPr>
          <p:cNvPr id="230" name="Shape 230"/>
          <p:cNvSpPr/>
          <p:nvPr/>
        </p:nvSpPr>
        <p:spPr>
          <a:xfrm>
            <a:off x="1585912" y="2708275"/>
            <a:ext cx="1371688" cy="630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 b="1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rPr>
              <a:t>Tendencias</a:t>
            </a:r>
          </a:p>
          <a:p>
            <a:pPr lvl="0"/>
            <a:endParaRPr sz="1200">
              <a:solidFill>
                <a:srgbClr val="808080"/>
              </a:solidFill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1585912" y="3429000"/>
            <a:ext cx="1718979" cy="452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808080"/>
                </a:solidFill>
              </a:rPr>
              <a:t>Reflexión final</a:t>
            </a:r>
            <a:endParaRPr sz="120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1585912" y="4149725"/>
            <a:ext cx="1362759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0433FF"/>
                </a:solidFill>
              </a:rPr>
              <a:t>Referencias</a:t>
            </a:r>
          </a:p>
        </p:txBody>
      </p:sp>
      <p:sp>
        <p:nvSpPr>
          <p:cNvPr id="233" name="Shape 233"/>
          <p:cNvSpPr/>
          <p:nvPr/>
        </p:nvSpPr>
        <p:spPr>
          <a:xfrm>
            <a:off x="5653087" y="981075"/>
            <a:ext cx="4679951" cy="46799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0C0C0">
              <a:alpha val="29999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4716462" y="1663700"/>
            <a:ext cx="3529013" cy="3530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0C0C0">
              <a:alpha val="29999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5148262" y="223837"/>
            <a:ext cx="3529013" cy="35290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0C0C0">
              <a:alpha val="29999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xfrm>
            <a:off x="18256" y="722312"/>
            <a:ext cx="9107488" cy="503238"/>
          </a:xfrm>
          <a:prstGeom prst="rect">
            <a:avLst/>
          </a:prstGeom>
          <a:solidFill>
            <a:srgbClr val="333333"/>
          </a:solidFill>
        </p:spPr>
        <p:txBody>
          <a:bodyPr lIns="0" tIns="0" rIns="0" bIns="0">
            <a:normAutofit/>
          </a:bodyPr>
          <a:lstStyle/>
          <a:p>
            <a:pPr lvl="0" algn="r">
              <a:defRPr sz="2300">
                <a:solidFill>
                  <a:srgbClr val="0433FF"/>
                </a:solidFill>
              </a:defRPr>
            </a:pPr>
            <a:endParaRPr/>
          </a:p>
        </p:txBody>
      </p:sp>
      <p:sp>
        <p:nvSpPr>
          <p:cNvPr id="238" name="Shape 238"/>
          <p:cNvSpPr/>
          <p:nvPr/>
        </p:nvSpPr>
        <p:spPr>
          <a:xfrm>
            <a:off x="1401464" y="1890712"/>
            <a:ext cx="6712150" cy="3194632"/>
          </a:xfrm>
          <a:prstGeom prst="rect">
            <a:avLst/>
          </a:prstGeom>
          <a:solidFill>
            <a:srgbClr val="FFFFFF">
              <a:alpha val="29999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R="331470" lvl="0" algn="just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sz="1500"/>
              <a:t>Moreno, Tiburcio (2009b).  </a:t>
            </a:r>
            <a:r>
              <a:rPr sz="1500" i="1"/>
              <a:t>“La evolución del aprendizaje en la universidad: Tensiones, contradicciones y desafíos”</a:t>
            </a:r>
            <a:r>
              <a:rPr sz="1500"/>
              <a:t>, en Revista Mexicana de Investigación Educativa, abril-junio, Vol. 14, Núm. 41, pp. 563-591. </a:t>
            </a:r>
          </a:p>
          <a:p>
            <a:pPr marR="331470" lvl="0" algn="just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sz="1500"/>
          </a:p>
          <a:p>
            <a:pPr marR="331470" lvl="0" algn="just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sz="1500"/>
              <a:t>Moreno, Tiburcio (2012a). </a:t>
            </a:r>
            <a:r>
              <a:rPr sz="1500" i="1"/>
              <a:t>“Evaluación para el aprendizaje. Perspectivas internacionales. Evaluación Educativa en Iberoamérica”</a:t>
            </a:r>
            <a:r>
              <a:rPr sz="1500"/>
              <a:t>, en Revista de Evaluación Educativa (REVALUE, (en línea), vol. 1, núm. (1). Disponible en: </a:t>
            </a:r>
            <a:r>
              <a:rPr sz="1500" u="sng">
                <a:uFill>
                  <a:solidFill/>
                </a:uFill>
              </a:rPr>
              <a:t>revalue.mx/revista/index.php/revalue/issue/current</a:t>
            </a:r>
            <a:r>
              <a:rPr sz="1500"/>
              <a:t>[consulta: 7 junio de 2012]. </a:t>
            </a:r>
          </a:p>
          <a:p>
            <a:pPr marR="331470" lvl="0" algn="just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sz="2000" b="1">
              <a:solidFill>
                <a:srgbClr val="333333"/>
              </a:solidFill>
            </a:endParaRPr>
          </a:p>
          <a:p>
            <a:pPr marR="331470" lvl="0" algn="just" defTabSz="457200"/>
            <a:endParaRPr sz="2000" b="1">
              <a:solidFill>
                <a:srgbClr val="333333"/>
              </a:solidFill>
            </a:endParaRPr>
          </a:p>
          <a:p>
            <a:pPr lvl="0" algn="r"/>
            <a:endParaRPr sz="2000" b="1">
              <a:solidFill>
                <a:srgbClr val="333333"/>
              </a:solidFill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7197725" y="277813"/>
            <a:ext cx="5693371" cy="862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marR="331470" algn="just" defTabSz="457200">
              <a:defRPr sz="2500" b="1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500" b="1">
                <a:solidFill>
                  <a:srgbClr val="0433FF"/>
                </a:solidFill>
              </a:rPr>
              <a:t>Referencias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/>
        </p:nvSpPr>
        <p:spPr>
          <a:xfrm>
            <a:off x="0" y="1414462"/>
            <a:ext cx="5508625" cy="2249488"/>
          </a:xfrm>
          <a:prstGeom prst="rect">
            <a:avLst/>
          </a:prstGeom>
          <a:solidFill>
            <a:srgbClr val="33333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42" name="Shape 242"/>
          <p:cNvSpPr/>
          <p:nvPr/>
        </p:nvSpPr>
        <p:spPr>
          <a:xfrm>
            <a:off x="8966200" y="1414462"/>
            <a:ext cx="179389" cy="2249488"/>
          </a:xfrm>
          <a:prstGeom prst="rect">
            <a:avLst/>
          </a:prstGeom>
          <a:solidFill>
            <a:srgbClr val="33333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43" name="Shape 243"/>
          <p:cNvSpPr>
            <a:spLocks noGrp="1"/>
          </p:cNvSpPr>
          <p:nvPr>
            <p:ph type="title"/>
          </p:nvPr>
        </p:nvSpPr>
        <p:spPr>
          <a:xfrm>
            <a:off x="5508625" y="1990725"/>
            <a:ext cx="3635375" cy="1096963"/>
          </a:xfrm>
          <a:prstGeom prst="rect">
            <a:avLst/>
          </a:prstGeom>
        </p:spPr>
        <p:txBody>
          <a:bodyPr lIns="43446" tIns="43446" rIns="43446" bIns="43446">
            <a:normAutofit/>
          </a:bodyPr>
          <a:lstStyle>
            <a:lvl1pPr>
              <a:defRPr sz="4500" b="1" i="1"/>
            </a:lvl1pPr>
          </a:lstStyle>
          <a:p>
            <a:pPr lvl="0">
              <a:defRPr sz="1800" b="0" i="0"/>
            </a:pPr>
            <a:r>
              <a:rPr sz="4500" b="1" i="1"/>
              <a:t>Gracias</a:t>
            </a:r>
          </a:p>
        </p:txBody>
      </p:sp>
      <p:sp>
        <p:nvSpPr>
          <p:cNvPr id="244" name="Shape 244"/>
          <p:cNvSpPr/>
          <p:nvPr/>
        </p:nvSpPr>
        <p:spPr>
          <a:xfrm>
            <a:off x="1587" y="1414462"/>
            <a:ext cx="5148264" cy="2249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9292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245" name="upaep_nvaimage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5719" y="1956595"/>
            <a:ext cx="2897187" cy="1165223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3275012" y="258763"/>
            <a:ext cx="2808288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600" b="1" i="1">
                <a:solidFill>
                  <a:srgbClr val="292929"/>
                </a:solidFill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sz="3600" b="1" i="1">
                <a:solidFill>
                  <a:srgbClr val="292929"/>
                </a:solidFill>
              </a:rPr>
              <a:t>Contenidos</a:t>
            </a:r>
          </a:p>
        </p:txBody>
      </p:sp>
      <p:grpSp>
        <p:nvGrpSpPr>
          <p:cNvPr id="66" name="Group 66"/>
          <p:cNvGrpSpPr/>
          <p:nvPr/>
        </p:nvGrpSpPr>
        <p:grpSpPr>
          <a:xfrm>
            <a:off x="755650" y="1270000"/>
            <a:ext cx="503238" cy="503238"/>
            <a:chOff x="0" y="0"/>
            <a:chExt cx="503237" cy="503237"/>
          </a:xfrm>
        </p:grpSpPr>
        <p:sp>
          <p:nvSpPr>
            <p:cNvPr id="64" name="Shape 64"/>
            <p:cNvSpPr/>
            <p:nvPr/>
          </p:nvSpPr>
          <p:spPr>
            <a:xfrm>
              <a:off x="0" y="0"/>
              <a:ext cx="503238" cy="503238"/>
            </a:xfrm>
            <a:prstGeom prst="roundRect">
              <a:avLst>
                <a:gd name="adj" fmla="val 16667"/>
              </a:avLst>
            </a:prstGeom>
            <a:solidFill>
              <a:srgbClr val="33333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135980" y="76288"/>
              <a:ext cx="231278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755650" y="1987550"/>
            <a:ext cx="503238" cy="504825"/>
            <a:chOff x="0" y="0"/>
            <a:chExt cx="503237" cy="504825"/>
          </a:xfrm>
        </p:grpSpPr>
        <p:sp>
          <p:nvSpPr>
            <p:cNvPr id="67" name="Shape 67"/>
            <p:cNvSpPr/>
            <p:nvPr/>
          </p:nvSpPr>
          <p:spPr>
            <a:xfrm>
              <a:off x="0" y="0"/>
              <a:ext cx="503238" cy="504825"/>
            </a:xfrm>
            <a:prstGeom prst="roundRect">
              <a:avLst>
                <a:gd name="adj" fmla="val 16667"/>
              </a:avLst>
            </a:prstGeom>
            <a:solidFill>
              <a:srgbClr val="33333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135980" y="77081"/>
              <a:ext cx="231278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755650" y="2708275"/>
            <a:ext cx="503238" cy="504825"/>
            <a:chOff x="0" y="0"/>
            <a:chExt cx="503237" cy="504825"/>
          </a:xfrm>
        </p:grpSpPr>
        <p:sp>
          <p:nvSpPr>
            <p:cNvPr id="70" name="Shape 70"/>
            <p:cNvSpPr/>
            <p:nvPr/>
          </p:nvSpPr>
          <p:spPr>
            <a:xfrm>
              <a:off x="0" y="0"/>
              <a:ext cx="503238" cy="504825"/>
            </a:xfrm>
            <a:prstGeom prst="roundRect">
              <a:avLst>
                <a:gd name="adj" fmla="val 16667"/>
              </a:avLst>
            </a:prstGeom>
            <a:solidFill>
              <a:srgbClr val="33333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135980" y="77081"/>
              <a:ext cx="231278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755650" y="3429000"/>
            <a:ext cx="503238" cy="504825"/>
            <a:chOff x="0" y="0"/>
            <a:chExt cx="503237" cy="504825"/>
          </a:xfrm>
        </p:grpSpPr>
        <p:sp>
          <p:nvSpPr>
            <p:cNvPr id="73" name="Shape 73"/>
            <p:cNvSpPr/>
            <p:nvPr/>
          </p:nvSpPr>
          <p:spPr>
            <a:xfrm>
              <a:off x="0" y="0"/>
              <a:ext cx="503238" cy="504825"/>
            </a:xfrm>
            <a:prstGeom prst="roundRect">
              <a:avLst>
                <a:gd name="adj" fmla="val 16667"/>
              </a:avLst>
            </a:prstGeom>
            <a:solidFill>
              <a:srgbClr val="33333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135980" y="77081"/>
              <a:ext cx="231278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755650" y="4149725"/>
            <a:ext cx="503238" cy="503238"/>
            <a:chOff x="0" y="0"/>
            <a:chExt cx="503237" cy="503237"/>
          </a:xfrm>
        </p:grpSpPr>
        <p:sp>
          <p:nvSpPr>
            <p:cNvPr id="76" name="Shape 76"/>
            <p:cNvSpPr/>
            <p:nvPr/>
          </p:nvSpPr>
          <p:spPr>
            <a:xfrm>
              <a:off x="0" y="0"/>
              <a:ext cx="503238" cy="503238"/>
            </a:xfrm>
            <a:prstGeom prst="roundRect">
              <a:avLst>
                <a:gd name="adj" fmla="val 16667"/>
              </a:avLst>
            </a:prstGeom>
            <a:solidFill>
              <a:srgbClr val="33333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135980" y="76288"/>
              <a:ext cx="231278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79" name="Shape 79"/>
          <p:cNvSpPr/>
          <p:nvPr/>
        </p:nvSpPr>
        <p:spPr>
          <a:xfrm>
            <a:off x="1585912" y="1270000"/>
            <a:ext cx="2057935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808080"/>
                </a:solidFill>
              </a:rPr>
              <a:t>Enfoques teóricos</a:t>
            </a:r>
          </a:p>
        </p:txBody>
      </p:sp>
      <p:sp>
        <p:nvSpPr>
          <p:cNvPr id="80" name="Shape 80"/>
          <p:cNvSpPr/>
          <p:nvPr/>
        </p:nvSpPr>
        <p:spPr>
          <a:xfrm>
            <a:off x="1585912" y="1987550"/>
            <a:ext cx="366673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808080"/>
                </a:solidFill>
              </a:rPr>
              <a:t>Hallazgos-líneas de continuidad</a:t>
            </a:r>
          </a:p>
        </p:txBody>
      </p:sp>
      <p:sp>
        <p:nvSpPr>
          <p:cNvPr id="81" name="Shape 81"/>
          <p:cNvSpPr/>
          <p:nvPr/>
        </p:nvSpPr>
        <p:spPr>
          <a:xfrm>
            <a:off x="1585912" y="2708275"/>
            <a:ext cx="1371688" cy="630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 b="1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rPr>
              <a:t>Tendencias</a:t>
            </a:r>
          </a:p>
          <a:p>
            <a:pPr lvl="0"/>
            <a:endParaRPr sz="1200">
              <a:solidFill>
                <a:srgbClr val="808080"/>
              </a:solidFill>
            </a:endParaRPr>
          </a:p>
        </p:txBody>
      </p:sp>
      <p:sp>
        <p:nvSpPr>
          <p:cNvPr id="82" name="Shape 82"/>
          <p:cNvSpPr/>
          <p:nvPr/>
        </p:nvSpPr>
        <p:spPr>
          <a:xfrm>
            <a:off x="1585912" y="3429000"/>
            <a:ext cx="1718979" cy="452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808080"/>
                </a:solidFill>
              </a:rPr>
              <a:t>Reflexión final</a:t>
            </a:r>
            <a:endParaRPr sz="120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1585912" y="4149725"/>
            <a:ext cx="1362759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808080"/>
                </a:solidFill>
              </a:rPr>
              <a:t>Referencias</a:t>
            </a:r>
          </a:p>
        </p:txBody>
      </p:sp>
      <p:sp>
        <p:nvSpPr>
          <p:cNvPr id="84" name="Shape 84"/>
          <p:cNvSpPr/>
          <p:nvPr/>
        </p:nvSpPr>
        <p:spPr>
          <a:xfrm>
            <a:off x="5653087" y="981075"/>
            <a:ext cx="4679951" cy="46799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0C0C0">
              <a:alpha val="29999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85" name="Shape 85"/>
          <p:cNvSpPr/>
          <p:nvPr/>
        </p:nvSpPr>
        <p:spPr>
          <a:xfrm>
            <a:off x="4716462" y="1663700"/>
            <a:ext cx="3529013" cy="3530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0C0C0">
              <a:alpha val="29999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86" name="Shape 86"/>
          <p:cNvSpPr/>
          <p:nvPr/>
        </p:nvSpPr>
        <p:spPr>
          <a:xfrm>
            <a:off x="5148262" y="223837"/>
            <a:ext cx="3529013" cy="35290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0C0C0">
              <a:alpha val="29999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3275012" y="258763"/>
            <a:ext cx="2808288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3600" b="1" i="1">
                <a:solidFill>
                  <a:srgbClr val="292929"/>
                </a:solidFill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sz="3600" b="1" i="1">
                <a:solidFill>
                  <a:srgbClr val="292929"/>
                </a:solidFill>
              </a:rPr>
              <a:t>Contenidos</a:t>
            </a:r>
          </a:p>
        </p:txBody>
      </p:sp>
      <p:grpSp>
        <p:nvGrpSpPr>
          <p:cNvPr id="91" name="Group 91"/>
          <p:cNvGrpSpPr/>
          <p:nvPr/>
        </p:nvGrpSpPr>
        <p:grpSpPr>
          <a:xfrm>
            <a:off x="755650" y="1270000"/>
            <a:ext cx="503238" cy="503238"/>
            <a:chOff x="0" y="0"/>
            <a:chExt cx="503237" cy="503237"/>
          </a:xfrm>
        </p:grpSpPr>
        <p:sp>
          <p:nvSpPr>
            <p:cNvPr id="89" name="Shape 89"/>
            <p:cNvSpPr/>
            <p:nvPr/>
          </p:nvSpPr>
          <p:spPr>
            <a:xfrm>
              <a:off x="0" y="0"/>
              <a:ext cx="503238" cy="503238"/>
            </a:xfrm>
            <a:prstGeom prst="roundRect">
              <a:avLst>
                <a:gd name="adj" fmla="val 16667"/>
              </a:avLst>
            </a:prstGeom>
            <a:solidFill>
              <a:srgbClr val="33333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135980" y="76288"/>
              <a:ext cx="231278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94" name="Group 94"/>
          <p:cNvGrpSpPr/>
          <p:nvPr/>
        </p:nvGrpSpPr>
        <p:grpSpPr>
          <a:xfrm>
            <a:off x="755650" y="1987550"/>
            <a:ext cx="503238" cy="504825"/>
            <a:chOff x="0" y="0"/>
            <a:chExt cx="503237" cy="504825"/>
          </a:xfrm>
        </p:grpSpPr>
        <p:sp>
          <p:nvSpPr>
            <p:cNvPr id="92" name="Shape 92"/>
            <p:cNvSpPr/>
            <p:nvPr/>
          </p:nvSpPr>
          <p:spPr>
            <a:xfrm>
              <a:off x="0" y="0"/>
              <a:ext cx="503238" cy="504825"/>
            </a:xfrm>
            <a:prstGeom prst="roundRect">
              <a:avLst>
                <a:gd name="adj" fmla="val 16667"/>
              </a:avLst>
            </a:prstGeom>
            <a:solidFill>
              <a:srgbClr val="33333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135980" y="77081"/>
              <a:ext cx="231278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7" name="Group 97"/>
          <p:cNvGrpSpPr/>
          <p:nvPr/>
        </p:nvGrpSpPr>
        <p:grpSpPr>
          <a:xfrm>
            <a:off x="755650" y="2708275"/>
            <a:ext cx="503238" cy="504825"/>
            <a:chOff x="0" y="0"/>
            <a:chExt cx="503237" cy="504825"/>
          </a:xfrm>
        </p:grpSpPr>
        <p:sp>
          <p:nvSpPr>
            <p:cNvPr id="95" name="Shape 95"/>
            <p:cNvSpPr/>
            <p:nvPr/>
          </p:nvSpPr>
          <p:spPr>
            <a:xfrm>
              <a:off x="0" y="0"/>
              <a:ext cx="503238" cy="504825"/>
            </a:xfrm>
            <a:prstGeom prst="roundRect">
              <a:avLst>
                <a:gd name="adj" fmla="val 16667"/>
              </a:avLst>
            </a:prstGeom>
            <a:solidFill>
              <a:srgbClr val="33333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135980" y="77081"/>
              <a:ext cx="231278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100" name="Group 100"/>
          <p:cNvGrpSpPr/>
          <p:nvPr/>
        </p:nvGrpSpPr>
        <p:grpSpPr>
          <a:xfrm>
            <a:off x="755650" y="3429000"/>
            <a:ext cx="503238" cy="504825"/>
            <a:chOff x="0" y="0"/>
            <a:chExt cx="503237" cy="504825"/>
          </a:xfrm>
        </p:grpSpPr>
        <p:sp>
          <p:nvSpPr>
            <p:cNvPr id="98" name="Shape 98"/>
            <p:cNvSpPr/>
            <p:nvPr/>
          </p:nvSpPr>
          <p:spPr>
            <a:xfrm>
              <a:off x="0" y="0"/>
              <a:ext cx="503238" cy="504825"/>
            </a:xfrm>
            <a:prstGeom prst="roundRect">
              <a:avLst>
                <a:gd name="adj" fmla="val 16667"/>
              </a:avLst>
            </a:prstGeom>
            <a:solidFill>
              <a:srgbClr val="33333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135980" y="77081"/>
              <a:ext cx="231278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103" name="Group 103"/>
          <p:cNvGrpSpPr/>
          <p:nvPr/>
        </p:nvGrpSpPr>
        <p:grpSpPr>
          <a:xfrm>
            <a:off x="755650" y="4149725"/>
            <a:ext cx="503238" cy="503238"/>
            <a:chOff x="0" y="0"/>
            <a:chExt cx="503237" cy="503237"/>
          </a:xfrm>
        </p:grpSpPr>
        <p:sp>
          <p:nvSpPr>
            <p:cNvPr id="101" name="Shape 101"/>
            <p:cNvSpPr/>
            <p:nvPr/>
          </p:nvSpPr>
          <p:spPr>
            <a:xfrm>
              <a:off x="0" y="0"/>
              <a:ext cx="503238" cy="503238"/>
            </a:xfrm>
            <a:prstGeom prst="roundRect">
              <a:avLst>
                <a:gd name="adj" fmla="val 16667"/>
              </a:avLst>
            </a:prstGeom>
            <a:solidFill>
              <a:srgbClr val="33333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135980" y="76288"/>
              <a:ext cx="231278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104" name="Shape 104">
            <a:hlinkClick r:id="" action="ppaction://hlinkshowjump?jump=nextslide"/>
          </p:cNvPr>
          <p:cNvSpPr/>
          <p:nvPr/>
        </p:nvSpPr>
        <p:spPr>
          <a:xfrm>
            <a:off x="1585912" y="1270000"/>
            <a:ext cx="2057935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0433FF"/>
                </a:solidFill>
              </a:rPr>
              <a:t>Enfoques teóricos</a:t>
            </a:r>
          </a:p>
        </p:txBody>
      </p:sp>
      <p:sp>
        <p:nvSpPr>
          <p:cNvPr id="105" name="Shape 105"/>
          <p:cNvSpPr/>
          <p:nvPr/>
        </p:nvSpPr>
        <p:spPr>
          <a:xfrm>
            <a:off x="1585912" y="1987550"/>
            <a:ext cx="366673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808080"/>
                </a:solidFill>
              </a:rPr>
              <a:t>Hallazgos-líneas de continuidad</a:t>
            </a:r>
          </a:p>
        </p:txBody>
      </p:sp>
      <p:sp>
        <p:nvSpPr>
          <p:cNvPr id="106" name="Shape 106"/>
          <p:cNvSpPr/>
          <p:nvPr/>
        </p:nvSpPr>
        <p:spPr>
          <a:xfrm>
            <a:off x="1585912" y="2708275"/>
            <a:ext cx="1371688" cy="630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 b="1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rPr>
              <a:t>Tendencias</a:t>
            </a:r>
          </a:p>
          <a:p>
            <a:pPr lvl="0"/>
            <a:endParaRPr sz="1200">
              <a:solidFill>
                <a:srgbClr val="808080"/>
              </a:solidFill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1585912" y="3429000"/>
            <a:ext cx="1718979" cy="452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808080"/>
                </a:solidFill>
              </a:rPr>
              <a:t>Reflexión final</a:t>
            </a:r>
            <a:endParaRPr sz="120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1585912" y="4149725"/>
            <a:ext cx="124511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808080"/>
                </a:solidFill>
              </a:rPr>
              <a:t>Referencia</a:t>
            </a:r>
          </a:p>
        </p:txBody>
      </p:sp>
      <p:sp>
        <p:nvSpPr>
          <p:cNvPr id="109" name="Shape 109"/>
          <p:cNvSpPr/>
          <p:nvPr/>
        </p:nvSpPr>
        <p:spPr>
          <a:xfrm>
            <a:off x="5653087" y="981075"/>
            <a:ext cx="4679951" cy="46799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0C0C0">
              <a:alpha val="29999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4716462" y="1663700"/>
            <a:ext cx="3529013" cy="3530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0C0C0">
              <a:alpha val="29999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5148262" y="223837"/>
            <a:ext cx="3529013" cy="35290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0C0C0">
              <a:alpha val="29999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image2.jpg" descr="16sucai_201311161145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387" y="333375"/>
            <a:ext cx="4283076" cy="473075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2193925" y="404813"/>
            <a:ext cx="6915150" cy="5032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r">
              <a:defRPr sz="2300" b="1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300" b="1">
                <a:solidFill>
                  <a:srgbClr val="0433FF"/>
                </a:solidFill>
              </a:rPr>
              <a:t>Enfoques teóricos</a:t>
            </a:r>
          </a:p>
        </p:txBody>
      </p:sp>
      <p:sp>
        <p:nvSpPr>
          <p:cNvPr id="115" name="Shape 115"/>
          <p:cNvSpPr/>
          <p:nvPr/>
        </p:nvSpPr>
        <p:spPr>
          <a:xfrm>
            <a:off x="4718050" y="1241425"/>
            <a:ext cx="4391025" cy="360364"/>
          </a:xfrm>
          <a:prstGeom prst="rect">
            <a:avLst/>
          </a:prstGeom>
          <a:solidFill>
            <a:srgbClr val="33333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4442869" y="1628775"/>
            <a:ext cx="4679951" cy="3943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R="331470" lvl="0" algn="just" defTabSz="457200"/>
            <a:r>
              <a:rPr sz="1600" b="1">
                <a:latin typeface="Cambria"/>
                <a:ea typeface="Cambria"/>
                <a:cs typeface="Cambria"/>
                <a:sym typeface="Cambria"/>
              </a:rPr>
              <a:t>*Década de los 90’s</a:t>
            </a:r>
          </a:p>
          <a:p>
            <a:pPr marR="331470" lvl="0" algn="just" defTabSz="457200"/>
            <a:r>
              <a:rPr sz="1700" b="1">
                <a:latin typeface="Cambria"/>
                <a:ea typeface="Cambria"/>
                <a:cs typeface="Cambria"/>
                <a:sym typeface="Cambria"/>
              </a:rPr>
              <a:t>* Complejidad </a:t>
            </a:r>
          </a:p>
          <a:p>
            <a:pPr marR="331470" lvl="0" algn="just" defTabSz="457200"/>
            <a:r>
              <a:rPr sz="1700" b="1">
                <a:latin typeface="Cambria"/>
                <a:ea typeface="Cambria"/>
                <a:cs typeface="Cambria"/>
                <a:sym typeface="Cambria"/>
              </a:rPr>
              <a:t>* Referentes teóricos- metodológicos</a:t>
            </a:r>
          </a:p>
          <a:p>
            <a:pPr marR="331470" lvl="0" algn="just" defTabSz="457200"/>
            <a:r>
              <a:rPr sz="1700" b="1">
                <a:latin typeface="Cambria"/>
                <a:ea typeface="Cambria"/>
                <a:cs typeface="Cambria"/>
                <a:sym typeface="Cambria"/>
              </a:rPr>
              <a:t>*Evaluación como un proceso </a:t>
            </a:r>
          </a:p>
          <a:p>
            <a:pPr marR="331470" lvl="0" algn="just" defTabSz="457200"/>
            <a:r>
              <a:rPr sz="1700" b="1">
                <a:latin typeface="Cambria"/>
                <a:ea typeface="Cambria"/>
                <a:cs typeface="Cambria"/>
                <a:sym typeface="Cambria"/>
              </a:rPr>
              <a:t>* Enfoque </a:t>
            </a:r>
            <a:r>
              <a:rPr sz="1700" b="1" i="1">
                <a:latin typeface="Cambria"/>
                <a:ea typeface="Cambria"/>
                <a:cs typeface="Cambria"/>
                <a:sym typeface="Cambria"/>
              </a:rPr>
              <a:t>conductista</a:t>
            </a:r>
          </a:p>
          <a:p>
            <a:pPr marR="331470" lvl="0" algn="just" defTabSz="457200"/>
            <a:r>
              <a:rPr sz="1700" b="1" i="1">
                <a:latin typeface="Cambria"/>
                <a:ea typeface="Cambria"/>
                <a:cs typeface="Cambria"/>
                <a:sym typeface="Cambria"/>
              </a:rPr>
              <a:t>*Estudio de casos:</a:t>
            </a:r>
          </a:p>
          <a:p>
            <a:pPr marR="331470" lvl="0" algn="r" defTabSz="457200"/>
            <a:r>
              <a:rPr sz="1500" b="1" i="1">
                <a:solidFill>
                  <a:srgbClr val="0433FF"/>
                </a:solidFill>
                <a:latin typeface="Cambria"/>
                <a:ea typeface="Cambria"/>
                <a:cs typeface="Cambria"/>
                <a:sym typeface="Cambria"/>
              </a:rPr>
              <a:t>Convergencia curricular interna</a:t>
            </a:r>
          </a:p>
          <a:p>
            <a:pPr marR="331470" lvl="0" algn="r" defTabSz="457200"/>
            <a:r>
              <a:rPr sz="1500" b="1" i="1">
                <a:solidFill>
                  <a:srgbClr val="0433FF"/>
                </a:solidFill>
                <a:latin typeface="Cambria"/>
                <a:ea typeface="Cambria"/>
                <a:cs typeface="Cambria"/>
                <a:sym typeface="Cambria"/>
              </a:rPr>
              <a:t>Seguimiento de egresados</a:t>
            </a:r>
          </a:p>
          <a:p>
            <a:pPr marR="331470" lvl="0" algn="r" defTabSz="457200"/>
            <a:r>
              <a:rPr sz="1500" b="1" i="1">
                <a:solidFill>
                  <a:srgbClr val="0433FF"/>
                </a:solidFill>
                <a:latin typeface="Cambria"/>
                <a:ea typeface="Cambria"/>
                <a:cs typeface="Cambria"/>
                <a:sym typeface="Cambria"/>
              </a:rPr>
              <a:t>Evaluación curricular por competencias</a:t>
            </a:r>
          </a:p>
          <a:p>
            <a:pPr marR="331470" lvl="0" algn="r" defTabSz="457200"/>
            <a:r>
              <a:rPr sz="1500" b="1" i="1">
                <a:solidFill>
                  <a:srgbClr val="0433FF"/>
                </a:solidFill>
                <a:latin typeface="Cambria"/>
                <a:ea typeface="Cambria"/>
                <a:cs typeface="Cambria"/>
                <a:sym typeface="Cambria"/>
              </a:rPr>
              <a:t>Evaluación de la perspectiva y actores curriculares</a:t>
            </a:r>
          </a:p>
          <a:p>
            <a:pPr marR="331470" lvl="0" defTabSz="457200"/>
            <a:r>
              <a:rPr sz="1700" b="1" i="1">
                <a:latin typeface="Cambria"/>
                <a:ea typeface="Cambria"/>
                <a:cs typeface="Cambria"/>
                <a:sym typeface="Cambria"/>
              </a:rPr>
              <a:t>*</a:t>
            </a:r>
            <a:r>
              <a:rPr sz="1700" b="1">
                <a:latin typeface="Cambria"/>
                <a:ea typeface="Cambria"/>
                <a:cs typeface="Cambria"/>
                <a:sym typeface="Cambria"/>
              </a:rPr>
              <a:t>Enfoque etnográfico con la modalidad de estudios de casos</a:t>
            </a:r>
          </a:p>
          <a:p>
            <a:pPr marR="331470" lvl="0" defTabSz="457200"/>
            <a:r>
              <a:rPr sz="1700" b="1">
                <a:latin typeface="Cambria"/>
                <a:ea typeface="Cambria"/>
                <a:cs typeface="Cambria"/>
                <a:sym typeface="Cambria"/>
              </a:rPr>
              <a:t>*Tendencia hacia el constructivismo (Tutoría y proyectos y programas)</a:t>
            </a:r>
            <a:endParaRPr sz="1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2" animBg="1" advAuto="0"/>
      <p:bldP spid="116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/>
        </p:nvSpPr>
        <p:spPr>
          <a:xfrm>
            <a:off x="3275012" y="258763"/>
            <a:ext cx="2808288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3600" b="1" i="1">
                <a:solidFill>
                  <a:srgbClr val="292929"/>
                </a:solidFill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sz="3600" b="1" i="1">
                <a:solidFill>
                  <a:srgbClr val="292929"/>
                </a:solidFill>
              </a:rPr>
              <a:t>Contenidos</a:t>
            </a:r>
          </a:p>
        </p:txBody>
      </p:sp>
      <p:grpSp>
        <p:nvGrpSpPr>
          <p:cNvPr id="121" name="Group 121"/>
          <p:cNvGrpSpPr/>
          <p:nvPr/>
        </p:nvGrpSpPr>
        <p:grpSpPr>
          <a:xfrm>
            <a:off x="755650" y="1270000"/>
            <a:ext cx="503238" cy="503238"/>
            <a:chOff x="0" y="0"/>
            <a:chExt cx="503237" cy="503237"/>
          </a:xfrm>
        </p:grpSpPr>
        <p:sp>
          <p:nvSpPr>
            <p:cNvPr id="119" name="Shape 119"/>
            <p:cNvSpPr/>
            <p:nvPr/>
          </p:nvSpPr>
          <p:spPr>
            <a:xfrm>
              <a:off x="0" y="0"/>
              <a:ext cx="503238" cy="503238"/>
            </a:xfrm>
            <a:prstGeom prst="roundRect">
              <a:avLst>
                <a:gd name="adj" fmla="val 16667"/>
              </a:avLst>
            </a:prstGeom>
            <a:solidFill>
              <a:srgbClr val="33333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135980" y="76288"/>
              <a:ext cx="231278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24" name="Group 124"/>
          <p:cNvGrpSpPr/>
          <p:nvPr/>
        </p:nvGrpSpPr>
        <p:grpSpPr>
          <a:xfrm>
            <a:off x="755650" y="1987550"/>
            <a:ext cx="503238" cy="504825"/>
            <a:chOff x="0" y="0"/>
            <a:chExt cx="503237" cy="504825"/>
          </a:xfrm>
        </p:grpSpPr>
        <p:sp>
          <p:nvSpPr>
            <p:cNvPr id="122" name="Shape 122"/>
            <p:cNvSpPr/>
            <p:nvPr/>
          </p:nvSpPr>
          <p:spPr>
            <a:xfrm>
              <a:off x="0" y="0"/>
              <a:ext cx="503238" cy="504825"/>
            </a:xfrm>
            <a:prstGeom prst="roundRect">
              <a:avLst>
                <a:gd name="adj" fmla="val 16667"/>
              </a:avLst>
            </a:prstGeom>
            <a:solidFill>
              <a:srgbClr val="33333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135980" y="77081"/>
              <a:ext cx="231278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27" name="Group 127"/>
          <p:cNvGrpSpPr/>
          <p:nvPr/>
        </p:nvGrpSpPr>
        <p:grpSpPr>
          <a:xfrm>
            <a:off x="755650" y="2708275"/>
            <a:ext cx="503238" cy="504825"/>
            <a:chOff x="0" y="0"/>
            <a:chExt cx="503237" cy="504825"/>
          </a:xfrm>
        </p:grpSpPr>
        <p:sp>
          <p:nvSpPr>
            <p:cNvPr id="125" name="Shape 125"/>
            <p:cNvSpPr/>
            <p:nvPr/>
          </p:nvSpPr>
          <p:spPr>
            <a:xfrm>
              <a:off x="0" y="0"/>
              <a:ext cx="503238" cy="504825"/>
            </a:xfrm>
            <a:prstGeom prst="roundRect">
              <a:avLst>
                <a:gd name="adj" fmla="val 16667"/>
              </a:avLst>
            </a:prstGeom>
            <a:solidFill>
              <a:srgbClr val="33333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135980" y="77081"/>
              <a:ext cx="231278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130" name="Group 130"/>
          <p:cNvGrpSpPr/>
          <p:nvPr/>
        </p:nvGrpSpPr>
        <p:grpSpPr>
          <a:xfrm>
            <a:off x="755650" y="3429000"/>
            <a:ext cx="503238" cy="504825"/>
            <a:chOff x="0" y="0"/>
            <a:chExt cx="503237" cy="504825"/>
          </a:xfrm>
        </p:grpSpPr>
        <p:sp>
          <p:nvSpPr>
            <p:cNvPr id="128" name="Shape 128"/>
            <p:cNvSpPr/>
            <p:nvPr/>
          </p:nvSpPr>
          <p:spPr>
            <a:xfrm>
              <a:off x="0" y="0"/>
              <a:ext cx="503238" cy="504825"/>
            </a:xfrm>
            <a:prstGeom prst="roundRect">
              <a:avLst>
                <a:gd name="adj" fmla="val 16667"/>
              </a:avLst>
            </a:prstGeom>
            <a:solidFill>
              <a:srgbClr val="33333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135980" y="77081"/>
              <a:ext cx="231278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133" name="Group 133"/>
          <p:cNvGrpSpPr/>
          <p:nvPr/>
        </p:nvGrpSpPr>
        <p:grpSpPr>
          <a:xfrm>
            <a:off x="755650" y="4149725"/>
            <a:ext cx="503238" cy="503238"/>
            <a:chOff x="0" y="0"/>
            <a:chExt cx="503237" cy="503237"/>
          </a:xfrm>
        </p:grpSpPr>
        <p:sp>
          <p:nvSpPr>
            <p:cNvPr id="131" name="Shape 131"/>
            <p:cNvSpPr/>
            <p:nvPr/>
          </p:nvSpPr>
          <p:spPr>
            <a:xfrm>
              <a:off x="0" y="0"/>
              <a:ext cx="503238" cy="503238"/>
            </a:xfrm>
            <a:prstGeom prst="roundRect">
              <a:avLst>
                <a:gd name="adj" fmla="val 16667"/>
              </a:avLst>
            </a:prstGeom>
            <a:solidFill>
              <a:srgbClr val="33333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135980" y="76288"/>
              <a:ext cx="231278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134" name="Shape 134"/>
          <p:cNvSpPr/>
          <p:nvPr/>
        </p:nvSpPr>
        <p:spPr>
          <a:xfrm>
            <a:off x="1585912" y="1270000"/>
            <a:ext cx="2057935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808080"/>
                </a:solidFill>
              </a:rPr>
              <a:t>Enfoques teóricos</a:t>
            </a:r>
          </a:p>
        </p:txBody>
      </p:sp>
      <p:sp>
        <p:nvSpPr>
          <p:cNvPr id="135" name="Shape 135">
            <a:hlinkClick r:id="" action="ppaction://hlinkshowjump?jump=nextslide"/>
          </p:cNvPr>
          <p:cNvSpPr/>
          <p:nvPr/>
        </p:nvSpPr>
        <p:spPr>
          <a:xfrm>
            <a:off x="1585912" y="1987550"/>
            <a:ext cx="366673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0433FF"/>
                </a:solidFill>
              </a:rPr>
              <a:t>Hallazgos-líneas de continuidad</a:t>
            </a:r>
          </a:p>
        </p:txBody>
      </p:sp>
      <p:sp>
        <p:nvSpPr>
          <p:cNvPr id="136" name="Shape 136"/>
          <p:cNvSpPr/>
          <p:nvPr/>
        </p:nvSpPr>
        <p:spPr>
          <a:xfrm>
            <a:off x="1585912" y="2708275"/>
            <a:ext cx="1371688" cy="630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 b="1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rPr>
              <a:t>Tendencias</a:t>
            </a:r>
          </a:p>
          <a:p>
            <a:pPr lvl="0"/>
            <a:endParaRPr sz="1200">
              <a:solidFill>
                <a:srgbClr val="808080"/>
              </a:solidFill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1585912" y="3429000"/>
            <a:ext cx="1718979" cy="452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808080"/>
                </a:solidFill>
              </a:rPr>
              <a:t>Reflexión final</a:t>
            </a:r>
            <a:endParaRPr sz="120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1585912" y="4149725"/>
            <a:ext cx="1362759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808080"/>
                </a:solidFill>
              </a:rPr>
              <a:t>Referencias</a:t>
            </a:r>
          </a:p>
        </p:txBody>
      </p:sp>
      <p:sp>
        <p:nvSpPr>
          <p:cNvPr id="139" name="Shape 139"/>
          <p:cNvSpPr/>
          <p:nvPr/>
        </p:nvSpPr>
        <p:spPr>
          <a:xfrm>
            <a:off x="5653087" y="981075"/>
            <a:ext cx="4679951" cy="46799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0C0C0">
              <a:alpha val="29999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4716462" y="1663700"/>
            <a:ext cx="3529013" cy="3530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0C0C0">
              <a:alpha val="29999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5148262" y="223837"/>
            <a:ext cx="3529013" cy="35290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0C0C0">
              <a:alpha val="29999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age6.jpg" descr="16sucai_201311161135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075" y="1343930"/>
            <a:ext cx="3981966" cy="272234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4907260" y="722312"/>
            <a:ext cx="4218484" cy="503238"/>
          </a:xfrm>
          <a:prstGeom prst="rect">
            <a:avLst/>
          </a:prstGeom>
          <a:solidFill>
            <a:srgbClr val="333333"/>
          </a:solidFill>
        </p:spPr>
        <p:txBody>
          <a:bodyPr lIns="0" tIns="0" rIns="0" bIns="0">
            <a:normAutofit/>
          </a:bodyPr>
          <a:lstStyle/>
          <a:p>
            <a:pPr lvl="0" algn="r">
              <a:defRPr sz="2300">
                <a:solidFill>
                  <a:srgbClr val="0433FF"/>
                </a:solidFill>
              </a:defRPr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3965575" y="1547812"/>
            <a:ext cx="5502871" cy="4819289"/>
          </a:xfrm>
          <a:prstGeom prst="rect">
            <a:avLst/>
          </a:prstGeom>
          <a:solidFill>
            <a:srgbClr val="FFFFFF">
              <a:alpha val="29999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R="331470" lvl="0" defTabSz="457200"/>
            <a:r>
              <a:rPr sz="2300">
                <a:latin typeface="Cambria"/>
                <a:ea typeface="Cambria"/>
                <a:cs typeface="Cambria"/>
                <a:sym typeface="Cambria"/>
              </a:rPr>
              <a:t>* </a:t>
            </a:r>
            <a:r>
              <a:rPr sz="2000" b="1">
                <a:solidFill>
                  <a:srgbClr val="333333"/>
                </a:solidFill>
              </a:rPr>
              <a:t>Énfasis sistema educativo la evaluación formativa vs. evaluación sumativa.</a:t>
            </a:r>
          </a:p>
          <a:p>
            <a:pPr marR="331470" lvl="0" defTabSz="457200"/>
            <a:r>
              <a:rPr sz="2300">
                <a:solidFill>
                  <a:srgbClr val="0433FF"/>
                </a:solidFill>
                <a:latin typeface="Cambria"/>
                <a:ea typeface="Cambria"/>
                <a:cs typeface="Cambria"/>
                <a:sym typeface="Cambria"/>
              </a:rPr>
              <a:t>* </a:t>
            </a:r>
            <a:r>
              <a:rPr sz="2000" b="1">
                <a:solidFill>
                  <a:srgbClr val="0433FF"/>
                </a:solidFill>
              </a:rPr>
              <a:t>Estudios-Confusiones conceptuales.</a:t>
            </a:r>
          </a:p>
          <a:p>
            <a:pPr marR="331470" lvl="0" defTabSz="457200"/>
            <a:r>
              <a:rPr sz="2300">
                <a:latin typeface="Cambria"/>
                <a:ea typeface="Cambria"/>
                <a:cs typeface="Cambria"/>
                <a:sym typeface="Cambria"/>
              </a:rPr>
              <a:t>* </a:t>
            </a:r>
            <a:r>
              <a:rPr sz="2000" b="1">
                <a:solidFill>
                  <a:srgbClr val="333333"/>
                </a:solidFill>
              </a:rPr>
              <a:t>Estudios considerables para promover la mejora.</a:t>
            </a:r>
          </a:p>
          <a:p>
            <a:pPr marR="331470" lvl="0" defTabSz="457200"/>
            <a:r>
              <a:rPr sz="2300">
                <a:latin typeface="Cambria"/>
                <a:ea typeface="Cambria"/>
                <a:cs typeface="Cambria"/>
                <a:sym typeface="Cambria"/>
              </a:rPr>
              <a:t>* </a:t>
            </a:r>
            <a:r>
              <a:rPr sz="2000" b="1">
                <a:solidFill>
                  <a:srgbClr val="333333"/>
                </a:solidFill>
              </a:rPr>
              <a:t>Brecha profesor-protagonista / examen técnica privilegiada.</a:t>
            </a:r>
          </a:p>
          <a:p>
            <a:pPr marR="331470" lvl="0" defTabSz="457200"/>
            <a:r>
              <a:rPr sz="2300">
                <a:latin typeface="Cambria"/>
                <a:ea typeface="Cambria"/>
                <a:cs typeface="Cambria"/>
                <a:sym typeface="Cambria"/>
              </a:rPr>
              <a:t>* </a:t>
            </a:r>
            <a:r>
              <a:rPr sz="2000" b="1">
                <a:solidFill>
                  <a:srgbClr val="333333"/>
                </a:solidFill>
              </a:rPr>
              <a:t>Pruebas masivas dado su carácter altamente homogeneizador</a:t>
            </a:r>
          </a:p>
          <a:p>
            <a:pPr marR="331470" lvl="0" defTabSz="457200"/>
            <a:r>
              <a:rPr sz="2300">
                <a:solidFill>
                  <a:srgbClr val="0433FF"/>
                </a:solidFill>
                <a:latin typeface="Cambria"/>
                <a:ea typeface="Cambria"/>
                <a:cs typeface="Cambria"/>
                <a:sym typeface="Cambria"/>
              </a:rPr>
              <a:t>* </a:t>
            </a:r>
            <a:r>
              <a:rPr sz="2000" b="1">
                <a:solidFill>
                  <a:srgbClr val="0433FF"/>
                </a:solidFill>
              </a:rPr>
              <a:t>Falta de criticidad</a:t>
            </a:r>
          </a:p>
          <a:p>
            <a:pPr marR="331470" lvl="0" algn="just" defTabSz="457200"/>
            <a:r>
              <a:rPr sz="2000" b="1">
                <a:solidFill>
                  <a:srgbClr val="333333"/>
                </a:solidFill>
              </a:rPr>
              <a:t> </a:t>
            </a:r>
          </a:p>
          <a:p>
            <a:pPr marR="331470" lvl="0" algn="just" defTabSz="457200"/>
            <a:endParaRPr sz="2000" b="1">
              <a:solidFill>
                <a:srgbClr val="333333"/>
              </a:solidFill>
            </a:endParaRPr>
          </a:p>
          <a:p>
            <a:pPr marR="331470" lvl="0" algn="just" defTabSz="457200"/>
            <a:endParaRPr sz="2000" b="1">
              <a:solidFill>
                <a:srgbClr val="333333"/>
              </a:solidFill>
            </a:endParaRPr>
          </a:p>
          <a:p>
            <a:pPr lvl="0" algn="r"/>
            <a:endParaRPr sz="2000" b="1">
              <a:solidFill>
                <a:srgbClr val="333333"/>
              </a:solidFill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3959225" y="290513"/>
            <a:ext cx="5693371" cy="862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marR="331470" algn="just" defTabSz="457200">
              <a:defRPr sz="2500" b="1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500" b="1">
                <a:solidFill>
                  <a:srgbClr val="0433FF"/>
                </a:solidFill>
              </a:rPr>
              <a:t>Hallazgos-líneas de continuidad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/>
        </p:nvSpPr>
        <p:spPr>
          <a:xfrm>
            <a:off x="3275012" y="258763"/>
            <a:ext cx="2808288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3600" b="1" i="1">
                <a:solidFill>
                  <a:srgbClr val="292929"/>
                </a:solidFill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sz="3600" b="1" i="1">
                <a:solidFill>
                  <a:srgbClr val="292929"/>
                </a:solidFill>
              </a:rPr>
              <a:t>Contenidos</a:t>
            </a:r>
          </a:p>
        </p:txBody>
      </p:sp>
      <p:grpSp>
        <p:nvGrpSpPr>
          <p:cNvPr id="151" name="Group 151"/>
          <p:cNvGrpSpPr/>
          <p:nvPr/>
        </p:nvGrpSpPr>
        <p:grpSpPr>
          <a:xfrm>
            <a:off x="755650" y="1270000"/>
            <a:ext cx="503238" cy="503238"/>
            <a:chOff x="0" y="0"/>
            <a:chExt cx="503237" cy="503237"/>
          </a:xfrm>
        </p:grpSpPr>
        <p:sp>
          <p:nvSpPr>
            <p:cNvPr id="149" name="Shape 149"/>
            <p:cNvSpPr/>
            <p:nvPr/>
          </p:nvSpPr>
          <p:spPr>
            <a:xfrm>
              <a:off x="0" y="0"/>
              <a:ext cx="503238" cy="503238"/>
            </a:xfrm>
            <a:prstGeom prst="roundRect">
              <a:avLst>
                <a:gd name="adj" fmla="val 16667"/>
              </a:avLst>
            </a:prstGeom>
            <a:solidFill>
              <a:srgbClr val="33333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135980" y="76288"/>
              <a:ext cx="231278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54" name="Group 154"/>
          <p:cNvGrpSpPr/>
          <p:nvPr/>
        </p:nvGrpSpPr>
        <p:grpSpPr>
          <a:xfrm>
            <a:off x="755650" y="1987550"/>
            <a:ext cx="503238" cy="504825"/>
            <a:chOff x="0" y="0"/>
            <a:chExt cx="503237" cy="504825"/>
          </a:xfrm>
        </p:grpSpPr>
        <p:sp>
          <p:nvSpPr>
            <p:cNvPr id="152" name="Shape 152"/>
            <p:cNvSpPr/>
            <p:nvPr/>
          </p:nvSpPr>
          <p:spPr>
            <a:xfrm>
              <a:off x="0" y="0"/>
              <a:ext cx="503238" cy="504825"/>
            </a:xfrm>
            <a:prstGeom prst="roundRect">
              <a:avLst>
                <a:gd name="adj" fmla="val 16667"/>
              </a:avLst>
            </a:prstGeom>
            <a:solidFill>
              <a:srgbClr val="33333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135980" y="77081"/>
              <a:ext cx="231278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57" name="Group 157"/>
          <p:cNvGrpSpPr/>
          <p:nvPr/>
        </p:nvGrpSpPr>
        <p:grpSpPr>
          <a:xfrm>
            <a:off x="755650" y="2708275"/>
            <a:ext cx="503238" cy="504825"/>
            <a:chOff x="0" y="0"/>
            <a:chExt cx="503237" cy="504825"/>
          </a:xfrm>
        </p:grpSpPr>
        <p:sp>
          <p:nvSpPr>
            <p:cNvPr id="155" name="Shape 155"/>
            <p:cNvSpPr/>
            <p:nvPr/>
          </p:nvSpPr>
          <p:spPr>
            <a:xfrm>
              <a:off x="0" y="0"/>
              <a:ext cx="503238" cy="504825"/>
            </a:xfrm>
            <a:prstGeom prst="roundRect">
              <a:avLst>
                <a:gd name="adj" fmla="val 16667"/>
              </a:avLst>
            </a:prstGeom>
            <a:solidFill>
              <a:srgbClr val="33333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135980" y="77081"/>
              <a:ext cx="231278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160" name="Group 160"/>
          <p:cNvGrpSpPr/>
          <p:nvPr/>
        </p:nvGrpSpPr>
        <p:grpSpPr>
          <a:xfrm>
            <a:off x="755650" y="3429000"/>
            <a:ext cx="503238" cy="504825"/>
            <a:chOff x="0" y="0"/>
            <a:chExt cx="503237" cy="504825"/>
          </a:xfrm>
        </p:grpSpPr>
        <p:sp>
          <p:nvSpPr>
            <p:cNvPr id="158" name="Shape 158"/>
            <p:cNvSpPr/>
            <p:nvPr/>
          </p:nvSpPr>
          <p:spPr>
            <a:xfrm>
              <a:off x="0" y="0"/>
              <a:ext cx="503238" cy="504825"/>
            </a:xfrm>
            <a:prstGeom prst="roundRect">
              <a:avLst>
                <a:gd name="adj" fmla="val 16667"/>
              </a:avLst>
            </a:prstGeom>
            <a:solidFill>
              <a:srgbClr val="33333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135980" y="77081"/>
              <a:ext cx="231278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163" name="Group 163"/>
          <p:cNvGrpSpPr/>
          <p:nvPr/>
        </p:nvGrpSpPr>
        <p:grpSpPr>
          <a:xfrm>
            <a:off x="755650" y="4149725"/>
            <a:ext cx="503238" cy="503238"/>
            <a:chOff x="0" y="0"/>
            <a:chExt cx="503237" cy="503237"/>
          </a:xfrm>
        </p:grpSpPr>
        <p:sp>
          <p:nvSpPr>
            <p:cNvPr id="161" name="Shape 161"/>
            <p:cNvSpPr/>
            <p:nvPr/>
          </p:nvSpPr>
          <p:spPr>
            <a:xfrm>
              <a:off x="0" y="0"/>
              <a:ext cx="503238" cy="503238"/>
            </a:xfrm>
            <a:prstGeom prst="roundRect">
              <a:avLst>
                <a:gd name="adj" fmla="val 16667"/>
              </a:avLst>
            </a:prstGeom>
            <a:solidFill>
              <a:srgbClr val="33333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135980" y="76288"/>
              <a:ext cx="231278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164" name="Shape 164"/>
          <p:cNvSpPr/>
          <p:nvPr/>
        </p:nvSpPr>
        <p:spPr>
          <a:xfrm>
            <a:off x="1585912" y="1270000"/>
            <a:ext cx="2057935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808080"/>
                </a:solidFill>
              </a:rPr>
              <a:t>Enfoques teóricos</a:t>
            </a:r>
          </a:p>
        </p:txBody>
      </p:sp>
      <p:sp>
        <p:nvSpPr>
          <p:cNvPr id="165" name="Shape 165"/>
          <p:cNvSpPr/>
          <p:nvPr/>
        </p:nvSpPr>
        <p:spPr>
          <a:xfrm>
            <a:off x="1585912" y="1987550"/>
            <a:ext cx="366673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808080"/>
                </a:solidFill>
              </a:rPr>
              <a:t>Hallazgos-líneas de continuidad</a:t>
            </a:r>
          </a:p>
        </p:txBody>
      </p:sp>
      <p:sp>
        <p:nvSpPr>
          <p:cNvPr id="166" name="Shape 166">
            <a:hlinkClick r:id="" action="ppaction://hlinkshowjump?jump=nextslide"/>
          </p:cNvPr>
          <p:cNvSpPr/>
          <p:nvPr/>
        </p:nvSpPr>
        <p:spPr>
          <a:xfrm>
            <a:off x="1585912" y="2708275"/>
            <a:ext cx="1371688" cy="630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 b="1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rPr>
              <a:t>Tendencias</a:t>
            </a:r>
          </a:p>
          <a:p>
            <a:pPr lvl="0"/>
            <a:endParaRPr sz="1200">
              <a:solidFill>
                <a:srgbClr val="0433FF"/>
              </a:solidFill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1585912" y="3429000"/>
            <a:ext cx="1718979" cy="452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808080"/>
                </a:solidFill>
              </a:rPr>
              <a:t>Reflexión final</a:t>
            </a:r>
            <a:endParaRPr sz="120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1585912" y="4149725"/>
            <a:ext cx="1362759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808080"/>
                </a:solidFill>
              </a:rPr>
              <a:t>Referencias</a:t>
            </a:r>
          </a:p>
        </p:txBody>
      </p:sp>
      <p:sp>
        <p:nvSpPr>
          <p:cNvPr id="169" name="Shape 169"/>
          <p:cNvSpPr/>
          <p:nvPr/>
        </p:nvSpPr>
        <p:spPr>
          <a:xfrm>
            <a:off x="5653087" y="981075"/>
            <a:ext cx="4679951" cy="46799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0C0C0">
              <a:alpha val="29999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4716462" y="1663700"/>
            <a:ext cx="3529013" cy="3530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0C0C0">
              <a:alpha val="29999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5148262" y="223837"/>
            <a:ext cx="3529013" cy="35290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0C0C0">
              <a:alpha val="29999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age7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3732" y="1854200"/>
            <a:ext cx="1027113" cy="722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age8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37028" y="1773238"/>
            <a:ext cx="876301" cy="884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age9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46972" y="1724025"/>
            <a:ext cx="990601" cy="982663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176"/>
          <p:cNvSpPr>
            <a:spLocks noGrp="1"/>
          </p:cNvSpPr>
          <p:nvPr>
            <p:ph type="title"/>
          </p:nvPr>
        </p:nvSpPr>
        <p:spPr>
          <a:xfrm>
            <a:off x="-34131" y="823912"/>
            <a:ext cx="9107488" cy="503238"/>
          </a:xfrm>
          <a:prstGeom prst="rect">
            <a:avLst/>
          </a:prstGeom>
          <a:solidFill>
            <a:srgbClr val="333333"/>
          </a:solidFill>
        </p:spPr>
        <p:txBody>
          <a:bodyPr lIns="0" tIns="0" rIns="0" bIns="0">
            <a:normAutofit/>
          </a:bodyPr>
          <a:lstStyle/>
          <a:p>
            <a:pPr lvl="0" algn="r" defTabSz="603504">
              <a:defRPr sz="2904"/>
            </a:pPr>
            <a:endParaRPr/>
          </a:p>
        </p:txBody>
      </p:sp>
      <p:sp>
        <p:nvSpPr>
          <p:cNvPr id="177" name="Shape 177"/>
          <p:cNvSpPr/>
          <p:nvPr/>
        </p:nvSpPr>
        <p:spPr>
          <a:xfrm>
            <a:off x="237847" y="2650320"/>
            <a:ext cx="3038883" cy="1958341"/>
          </a:xfrm>
          <a:prstGeom prst="rect">
            <a:avLst/>
          </a:prstGeom>
          <a:solidFill>
            <a:srgbClr val="33996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1600">
                <a:solidFill>
                  <a:srgbClr val="292929"/>
                </a:solidFill>
                <a:latin typeface="Lucida Grande"/>
                <a:ea typeface="Lucida Grande"/>
                <a:cs typeface="Lucida Grande"/>
                <a:sym typeface="Lucida Grande"/>
              </a:rPr>
              <a:t>•</a:t>
            </a:r>
            <a:r>
              <a:rPr sz="1600">
                <a:solidFill>
                  <a:srgbClr val="292929"/>
                </a:solidFill>
                <a:latin typeface="微软雅黑"/>
                <a:ea typeface="微软雅黑"/>
                <a:cs typeface="微软雅黑"/>
                <a:sym typeface="微软雅黑"/>
              </a:rPr>
              <a:t>Evaluación y el currículo con propósitos teóricos</a:t>
            </a:r>
          </a:p>
          <a:p>
            <a:pPr lvl="0"/>
            <a:r>
              <a:rPr sz="1600">
                <a:solidFill>
                  <a:srgbClr val="292929"/>
                </a:solidFill>
                <a:latin typeface="微软雅黑"/>
                <a:ea typeface="微软雅黑"/>
                <a:cs typeface="微软雅黑"/>
                <a:sym typeface="微软雅黑"/>
              </a:rPr>
              <a:t>•</a:t>
            </a:r>
            <a:r>
              <a:rPr sz="1600">
                <a:solidFill>
                  <a:srgbClr val="292929"/>
                </a:solidFill>
                <a:latin typeface="Lucida Grande"/>
                <a:ea typeface="Lucida Grande"/>
                <a:cs typeface="Lucida Grande"/>
                <a:sym typeface="Lucida Grande"/>
              </a:rPr>
              <a:t>Resultados para acciones</a:t>
            </a:r>
          </a:p>
          <a:p>
            <a:pPr lvl="0"/>
            <a:r>
              <a:rPr sz="1600">
                <a:solidFill>
                  <a:srgbClr val="292929"/>
                </a:solidFill>
                <a:latin typeface="Lucida Grande"/>
                <a:ea typeface="Lucida Grande"/>
                <a:cs typeface="Lucida Grande"/>
                <a:sym typeface="Lucida Grande"/>
              </a:rPr>
              <a:t>•Pobreza metodológica</a:t>
            </a:r>
          </a:p>
          <a:p>
            <a:pPr lvl="0"/>
            <a:r>
              <a:rPr sz="1600">
                <a:solidFill>
                  <a:srgbClr val="292929"/>
                </a:solidFill>
                <a:latin typeface="Lucida Grande"/>
                <a:ea typeface="Lucida Grande"/>
                <a:cs typeface="Lucida Grande"/>
                <a:sym typeface="Lucida Grande"/>
              </a:rPr>
              <a:t>•Aportes teóricos significativos: novedosos y reflexivos y otros poco fundamentados.</a:t>
            </a:r>
          </a:p>
        </p:txBody>
      </p:sp>
      <p:sp>
        <p:nvSpPr>
          <p:cNvPr id="178" name="Shape 178"/>
          <p:cNvSpPr/>
          <p:nvPr/>
        </p:nvSpPr>
        <p:spPr>
          <a:xfrm>
            <a:off x="3335208" y="2758152"/>
            <a:ext cx="3014130" cy="1463041"/>
          </a:xfrm>
          <a:prstGeom prst="rect">
            <a:avLst/>
          </a:prstGeom>
          <a:solidFill>
            <a:srgbClr val="29292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1600">
                <a:solidFill>
                  <a:srgbClr val="FFFFFF"/>
                </a:solidFill>
                <a:latin typeface="Lucida Grande"/>
                <a:ea typeface="Lucida Grande"/>
                <a:cs typeface="Lucida Grande"/>
                <a:sym typeface="Lucida Grande"/>
              </a:rPr>
              <a:t>•Predominio de Evaluación curricular</a:t>
            </a:r>
          </a:p>
          <a:p>
            <a:pPr lvl="0"/>
            <a:r>
              <a:rPr sz="1600">
                <a:solidFill>
                  <a:srgbClr val="FFFFFF"/>
                </a:solidFill>
                <a:latin typeface="Lucida Grande"/>
                <a:ea typeface="Lucida Grande"/>
                <a:cs typeface="Lucida Grande"/>
                <a:sym typeface="Lucida Grande"/>
              </a:rPr>
              <a:t>•Evaluadores inexpertos</a:t>
            </a:r>
          </a:p>
          <a:p>
            <a:pPr lvl="0"/>
            <a:r>
              <a:rPr sz="1600">
                <a:solidFill>
                  <a:srgbClr val="FFFFFF"/>
                </a:solidFill>
                <a:latin typeface="Lucida Grande"/>
                <a:ea typeface="Lucida Grande"/>
                <a:cs typeface="Lucida Grande"/>
                <a:sym typeface="Lucida Grande"/>
              </a:rPr>
              <a:t>•Predominio de Evaluación cuantitativa</a:t>
            </a:r>
          </a:p>
        </p:txBody>
      </p:sp>
      <p:sp>
        <p:nvSpPr>
          <p:cNvPr id="179" name="Shape 179"/>
          <p:cNvSpPr/>
          <p:nvPr/>
        </p:nvSpPr>
        <p:spPr>
          <a:xfrm>
            <a:off x="6407815" y="2694653"/>
            <a:ext cx="2734727" cy="1932941"/>
          </a:xfrm>
          <a:prstGeom prst="rect">
            <a:avLst/>
          </a:prstGeom>
          <a:solidFill>
            <a:srgbClr val="33996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1600">
                <a:solidFill>
                  <a:srgbClr val="292929"/>
                </a:solidFill>
                <a:latin typeface="Lucida Grande"/>
                <a:ea typeface="Lucida Grande"/>
                <a:cs typeface="Lucida Grande"/>
                <a:sym typeface="Lucida Grande"/>
              </a:rPr>
              <a:t>•Evaluaciones, acreditaciones y certificaciones son el sello de la década</a:t>
            </a:r>
            <a:endParaRPr sz="1600">
              <a:solidFill>
                <a:srgbClr val="292929"/>
              </a:solidFill>
              <a:latin typeface="微软雅黑"/>
              <a:ea typeface="微软雅黑"/>
              <a:cs typeface="微软雅黑"/>
              <a:sym typeface="微软雅黑"/>
            </a:endParaRPr>
          </a:p>
          <a:p>
            <a:pPr lvl="0"/>
            <a:r>
              <a:rPr sz="1600">
                <a:solidFill>
                  <a:srgbClr val="292929"/>
                </a:solidFill>
                <a:latin typeface="微软雅黑"/>
                <a:ea typeface="微软雅黑"/>
                <a:cs typeface="微软雅黑"/>
                <a:sym typeface="微软雅黑"/>
              </a:rPr>
              <a:t>•</a:t>
            </a:r>
            <a:r>
              <a:rPr sz="1600">
                <a:solidFill>
                  <a:srgbClr val="292929"/>
                </a:solidFill>
                <a:latin typeface="Lucida Grande"/>
                <a:ea typeface="Lucida Grande"/>
                <a:cs typeface="Lucida Grande"/>
                <a:sym typeface="Lucida Grande"/>
              </a:rPr>
              <a:t>Evaluación de tutorías (innovación)</a:t>
            </a:r>
          </a:p>
          <a:p>
            <a:pPr lvl="0"/>
            <a:r>
              <a:rPr sz="1600">
                <a:solidFill>
                  <a:srgbClr val="292929"/>
                </a:solidFill>
                <a:latin typeface="Lucida Grande"/>
                <a:ea typeface="Lucida Grande"/>
                <a:cs typeface="Lucida Grande"/>
                <a:sym typeface="Lucida Grande"/>
              </a:rPr>
              <a:t>•Apuesta por un enfoque pedagógico.</a:t>
            </a:r>
          </a:p>
        </p:txBody>
      </p:sp>
      <p:sp>
        <p:nvSpPr>
          <p:cNvPr id="180" name="Shape 180"/>
          <p:cNvSpPr/>
          <p:nvPr/>
        </p:nvSpPr>
        <p:spPr>
          <a:xfrm>
            <a:off x="3959225" y="290513"/>
            <a:ext cx="5346155" cy="862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marR="331470" algn="r" defTabSz="457200">
              <a:defRPr sz="2500" b="1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500" b="1">
                <a:solidFill>
                  <a:srgbClr val="0433FF"/>
                </a:solidFill>
              </a:rPr>
              <a:t>Tendencias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>
            <a:off x="3275012" y="258763"/>
            <a:ext cx="2808288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3600" b="1" i="1">
                <a:solidFill>
                  <a:srgbClr val="292929"/>
                </a:solidFill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sz="3600" b="1" i="1">
                <a:solidFill>
                  <a:srgbClr val="292929"/>
                </a:solidFill>
              </a:rPr>
              <a:t>Contenidos</a:t>
            </a:r>
          </a:p>
        </p:txBody>
      </p:sp>
      <p:grpSp>
        <p:nvGrpSpPr>
          <p:cNvPr id="185" name="Group 185"/>
          <p:cNvGrpSpPr/>
          <p:nvPr/>
        </p:nvGrpSpPr>
        <p:grpSpPr>
          <a:xfrm>
            <a:off x="755650" y="1270000"/>
            <a:ext cx="503238" cy="503238"/>
            <a:chOff x="0" y="0"/>
            <a:chExt cx="503237" cy="503237"/>
          </a:xfrm>
        </p:grpSpPr>
        <p:sp>
          <p:nvSpPr>
            <p:cNvPr id="183" name="Shape 183"/>
            <p:cNvSpPr/>
            <p:nvPr/>
          </p:nvSpPr>
          <p:spPr>
            <a:xfrm>
              <a:off x="0" y="0"/>
              <a:ext cx="503238" cy="503238"/>
            </a:xfrm>
            <a:prstGeom prst="roundRect">
              <a:avLst>
                <a:gd name="adj" fmla="val 16667"/>
              </a:avLst>
            </a:prstGeom>
            <a:solidFill>
              <a:srgbClr val="33333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135980" y="76288"/>
              <a:ext cx="231278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88" name="Group 188"/>
          <p:cNvGrpSpPr/>
          <p:nvPr/>
        </p:nvGrpSpPr>
        <p:grpSpPr>
          <a:xfrm>
            <a:off x="755650" y="1987550"/>
            <a:ext cx="503238" cy="504825"/>
            <a:chOff x="0" y="0"/>
            <a:chExt cx="503237" cy="504825"/>
          </a:xfrm>
        </p:grpSpPr>
        <p:sp>
          <p:nvSpPr>
            <p:cNvPr id="186" name="Shape 186"/>
            <p:cNvSpPr/>
            <p:nvPr/>
          </p:nvSpPr>
          <p:spPr>
            <a:xfrm>
              <a:off x="0" y="0"/>
              <a:ext cx="503238" cy="504825"/>
            </a:xfrm>
            <a:prstGeom prst="roundRect">
              <a:avLst>
                <a:gd name="adj" fmla="val 16667"/>
              </a:avLst>
            </a:prstGeom>
            <a:solidFill>
              <a:srgbClr val="33333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135980" y="77081"/>
              <a:ext cx="231278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1" name="Group 191"/>
          <p:cNvGrpSpPr/>
          <p:nvPr/>
        </p:nvGrpSpPr>
        <p:grpSpPr>
          <a:xfrm>
            <a:off x="755650" y="2708275"/>
            <a:ext cx="503238" cy="504825"/>
            <a:chOff x="0" y="0"/>
            <a:chExt cx="503237" cy="504825"/>
          </a:xfrm>
        </p:grpSpPr>
        <p:sp>
          <p:nvSpPr>
            <p:cNvPr id="189" name="Shape 189"/>
            <p:cNvSpPr/>
            <p:nvPr/>
          </p:nvSpPr>
          <p:spPr>
            <a:xfrm>
              <a:off x="0" y="0"/>
              <a:ext cx="503238" cy="504825"/>
            </a:xfrm>
            <a:prstGeom prst="roundRect">
              <a:avLst>
                <a:gd name="adj" fmla="val 16667"/>
              </a:avLst>
            </a:prstGeom>
            <a:solidFill>
              <a:srgbClr val="33333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135980" y="77081"/>
              <a:ext cx="231278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194" name="Group 194"/>
          <p:cNvGrpSpPr/>
          <p:nvPr/>
        </p:nvGrpSpPr>
        <p:grpSpPr>
          <a:xfrm>
            <a:off x="755650" y="3429000"/>
            <a:ext cx="503238" cy="504825"/>
            <a:chOff x="0" y="0"/>
            <a:chExt cx="503237" cy="504825"/>
          </a:xfrm>
        </p:grpSpPr>
        <p:sp>
          <p:nvSpPr>
            <p:cNvPr id="192" name="Shape 192"/>
            <p:cNvSpPr/>
            <p:nvPr/>
          </p:nvSpPr>
          <p:spPr>
            <a:xfrm>
              <a:off x="0" y="0"/>
              <a:ext cx="503238" cy="504825"/>
            </a:xfrm>
            <a:prstGeom prst="roundRect">
              <a:avLst>
                <a:gd name="adj" fmla="val 16667"/>
              </a:avLst>
            </a:prstGeom>
            <a:solidFill>
              <a:srgbClr val="33333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135980" y="77081"/>
              <a:ext cx="231278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197" name="Group 197"/>
          <p:cNvGrpSpPr/>
          <p:nvPr/>
        </p:nvGrpSpPr>
        <p:grpSpPr>
          <a:xfrm>
            <a:off x="755650" y="4149725"/>
            <a:ext cx="503238" cy="503238"/>
            <a:chOff x="0" y="0"/>
            <a:chExt cx="503237" cy="503237"/>
          </a:xfrm>
        </p:grpSpPr>
        <p:sp>
          <p:nvSpPr>
            <p:cNvPr id="195" name="Shape 195"/>
            <p:cNvSpPr/>
            <p:nvPr/>
          </p:nvSpPr>
          <p:spPr>
            <a:xfrm>
              <a:off x="0" y="0"/>
              <a:ext cx="503238" cy="503238"/>
            </a:xfrm>
            <a:prstGeom prst="roundRect">
              <a:avLst>
                <a:gd name="adj" fmla="val 16667"/>
              </a:avLst>
            </a:prstGeom>
            <a:solidFill>
              <a:srgbClr val="33333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135980" y="76288"/>
              <a:ext cx="231278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198" name="Shape 198"/>
          <p:cNvSpPr/>
          <p:nvPr/>
        </p:nvSpPr>
        <p:spPr>
          <a:xfrm>
            <a:off x="1585912" y="1270000"/>
            <a:ext cx="2057935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808080"/>
                </a:solidFill>
              </a:rPr>
              <a:t>Enfoques teóricos</a:t>
            </a:r>
          </a:p>
        </p:txBody>
      </p:sp>
      <p:sp>
        <p:nvSpPr>
          <p:cNvPr id="199" name="Shape 199"/>
          <p:cNvSpPr/>
          <p:nvPr/>
        </p:nvSpPr>
        <p:spPr>
          <a:xfrm>
            <a:off x="1585912" y="1987550"/>
            <a:ext cx="366673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808080"/>
                </a:solidFill>
              </a:rPr>
              <a:t>Hallazgos-líneas de continuidad</a:t>
            </a:r>
          </a:p>
        </p:txBody>
      </p:sp>
      <p:sp>
        <p:nvSpPr>
          <p:cNvPr id="200" name="Shape 200"/>
          <p:cNvSpPr/>
          <p:nvPr/>
        </p:nvSpPr>
        <p:spPr>
          <a:xfrm>
            <a:off x="1585912" y="2708275"/>
            <a:ext cx="1371688" cy="630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 b="1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rPr>
              <a:t>Tendencias</a:t>
            </a:r>
          </a:p>
          <a:p>
            <a:pPr lvl="0"/>
            <a:endParaRPr sz="1200">
              <a:solidFill>
                <a:srgbClr val="808080"/>
              </a:solidFill>
            </a:endParaRPr>
          </a:p>
        </p:txBody>
      </p:sp>
      <p:sp>
        <p:nvSpPr>
          <p:cNvPr id="201" name="Shape 201">
            <a:hlinkClick r:id="" action="ppaction://hlinkshowjump?jump=nextslide"/>
          </p:cNvPr>
          <p:cNvSpPr/>
          <p:nvPr/>
        </p:nvSpPr>
        <p:spPr>
          <a:xfrm>
            <a:off x="1585912" y="3429000"/>
            <a:ext cx="1718979" cy="452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0433FF"/>
                </a:solidFill>
              </a:rPr>
              <a:t>Reflexión final</a:t>
            </a:r>
            <a:endParaRPr sz="1200">
              <a:solidFill>
                <a:srgbClr val="0433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1585912" y="4149725"/>
            <a:ext cx="1362759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808080"/>
                </a:solidFill>
              </a:rPr>
              <a:t>Referencias</a:t>
            </a:r>
          </a:p>
        </p:txBody>
      </p:sp>
      <p:sp>
        <p:nvSpPr>
          <p:cNvPr id="203" name="Shape 203"/>
          <p:cNvSpPr/>
          <p:nvPr/>
        </p:nvSpPr>
        <p:spPr>
          <a:xfrm>
            <a:off x="5653087" y="981075"/>
            <a:ext cx="4679951" cy="46799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0C0C0">
              <a:alpha val="29999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4716462" y="1663700"/>
            <a:ext cx="3529013" cy="3530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0C0C0">
              <a:alpha val="29999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5148262" y="223837"/>
            <a:ext cx="3529013" cy="35290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0C0C0">
              <a:alpha val="29999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465</Words>
  <Application>Microsoft Office PowerPoint</Application>
  <PresentationFormat>Personalizado</PresentationFormat>
  <Paragraphs>118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Default</vt:lpstr>
      <vt:lpstr>Capítulo 5</vt:lpstr>
      <vt:lpstr>Presentación de PowerPoint</vt:lpstr>
      <vt:lpstr>Presentación de PowerPoint</vt:lpstr>
      <vt:lpstr>Enfoques teóricos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Reflexión final</vt:lpstr>
      <vt:lpstr>Presentación de PowerPoint</vt:lpstr>
      <vt:lpstr>Presentación de PowerPoint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Capítulo 5</dc:title>
  <dc:creator>P304</dc:creator>
  <cp:lastModifiedBy>P304</cp:lastModifiedBy>
  <cp:revision>1</cp:revision>
  <dcterms:modified xsi:type="dcterms:W3CDTF">2015-10-24T15:32:20Z</dcterms:modified>
</cp:coreProperties>
</file>