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63" r:id="rId2"/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4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6686-2A19-40A5-8EAD-F203E774156F}" type="datetimeFigureOut">
              <a:rPr lang="es-MX" smtClean="0"/>
              <a:t>24/10/2015</a:t>
            </a:fld>
            <a:endParaRPr lang="es-MX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6D31F3-845F-4BD3-B999-5EC024FF697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6686-2A19-40A5-8EAD-F203E774156F}" type="datetimeFigureOut">
              <a:rPr lang="es-MX" smtClean="0"/>
              <a:t>24/10/2015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31F3-845F-4BD3-B999-5EC024FF697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6686-2A19-40A5-8EAD-F203E774156F}" type="datetimeFigureOut">
              <a:rPr lang="es-MX" smtClean="0"/>
              <a:t>24/10/2015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31F3-845F-4BD3-B999-5EC024FF697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437680" y="107156"/>
            <a:ext cx="6732984" cy="1821656"/>
          </a:xfrm>
          <a:prstGeom prst="rect">
            <a:avLst/>
          </a:prstGeom>
        </p:spPr>
        <p:txBody>
          <a:bodyPr anchor="ctr"/>
          <a:lstStyle>
            <a:lvl1pPr>
              <a:tabLst>
                <a:tab pos="1044736" algn="l"/>
              </a:tabLst>
              <a:defRPr sz="4800"/>
            </a:lvl1pPr>
          </a:lstStyle>
          <a:p>
            <a:r>
              <a:t>Texto del título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8829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6686-2A19-40A5-8EAD-F203E774156F}" type="datetimeFigureOut">
              <a:rPr lang="es-MX" smtClean="0"/>
              <a:t>24/10/2015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6D31F3-845F-4BD3-B999-5EC024FF697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6686-2A19-40A5-8EAD-F203E774156F}" type="datetimeFigureOut">
              <a:rPr lang="es-MX" smtClean="0"/>
              <a:t>24/10/2015</a:t>
            </a:fld>
            <a:endParaRPr lang="es-MX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31F3-845F-4BD3-B999-5EC024FF697E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6686-2A19-40A5-8EAD-F203E774156F}" type="datetimeFigureOut">
              <a:rPr lang="es-MX" smtClean="0"/>
              <a:t>24/10/2015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31F3-845F-4BD3-B999-5EC024FF697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6686-2A19-40A5-8EAD-F203E774156F}" type="datetimeFigureOut">
              <a:rPr lang="es-MX" smtClean="0"/>
              <a:t>24/10/2015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C6D31F3-845F-4BD3-B999-5EC024FF697E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6686-2A19-40A5-8EAD-F203E774156F}" type="datetimeFigureOut">
              <a:rPr lang="es-MX" smtClean="0"/>
              <a:t>24/10/2015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31F3-845F-4BD3-B999-5EC024FF697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6686-2A19-40A5-8EAD-F203E774156F}" type="datetimeFigureOut">
              <a:rPr lang="es-MX" smtClean="0"/>
              <a:t>24/10/2015</a:t>
            </a:fld>
            <a:endParaRPr lang="es-MX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31F3-845F-4BD3-B999-5EC024FF697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6686-2A19-40A5-8EAD-F203E774156F}" type="datetimeFigureOut">
              <a:rPr lang="es-MX" smtClean="0"/>
              <a:t>24/10/2015</a:t>
            </a:fld>
            <a:endParaRPr lang="es-MX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31F3-845F-4BD3-B999-5EC024FF697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6686-2A19-40A5-8EAD-F203E774156F}" type="datetimeFigureOut">
              <a:rPr lang="es-MX" smtClean="0"/>
              <a:t>24/10/2015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31F3-845F-4BD3-B999-5EC024FF697E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F86686-2A19-40A5-8EAD-F203E774156F}" type="datetimeFigureOut">
              <a:rPr lang="es-MX" smtClean="0"/>
              <a:t>24/10/2015</a:t>
            </a:fld>
            <a:endParaRPr lang="es-MX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D31F3-845F-4BD3-B999-5EC024FF697E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67544" y="251356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CAPITULO 2</a:t>
            </a:r>
          </a:p>
          <a:p>
            <a:pPr algn="ctr"/>
            <a:r>
              <a:rPr lang="es-MX" sz="2000" dirty="0" smtClean="0"/>
              <a:t>POLITICAS CURRICULARES EN MEXICO. LA EDUCACION BASICA, MEDIA Y SUPERIOR</a:t>
            </a:r>
          </a:p>
          <a:p>
            <a:pPr algn="r"/>
            <a:r>
              <a:rPr lang="es-MX" sz="1600" dirty="0" smtClean="0"/>
              <a:t>José Ma. García Garduño, Nancy Leticia Hernández Reyes (Coordinadores)</a:t>
            </a:r>
          </a:p>
          <a:p>
            <a:pPr algn="r"/>
            <a:r>
              <a:rPr lang="es-MX" sz="1600" dirty="0" smtClean="0"/>
              <a:t>Luisa Aurora Hernández Jiménez, Rigoberto Martínez Sánchez,</a:t>
            </a:r>
          </a:p>
          <a:p>
            <a:pPr algn="r"/>
            <a:r>
              <a:rPr lang="es-MX" sz="1600" dirty="0" smtClean="0"/>
              <a:t>Perla </a:t>
            </a:r>
            <a:r>
              <a:rPr lang="es-MX" sz="1600" dirty="0" err="1" smtClean="0"/>
              <a:t>Shiomara</a:t>
            </a:r>
            <a:r>
              <a:rPr lang="es-MX" sz="1600" dirty="0" smtClean="0"/>
              <a:t> del </a:t>
            </a:r>
            <a:r>
              <a:rPr lang="es-MX" sz="1600" dirty="0"/>
              <a:t>C</a:t>
            </a:r>
            <a:r>
              <a:rPr lang="es-MX" sz="1600" dirty="0" smtClean="0"/>
              <a:t>arpio Ovando. </a:t>
            </a:r>
          </a:p>
          <a:p>
            <a:pPr algn="r"/>
            <a:endParaRPr lang="es-MX" sz="1600" dirty="0"/>
          </a:p>
          <a:p>
            <a:pPr algn="r"/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251520" y="2773781"/>
            <a:ext cx="1440160" cy="335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México 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2843808" y="2348880"/>
            <a:ext cx="5976664" cy="424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Políticas o Reformas Educativas </a:t>
            </a:r>
            <a:endParaRPr lang="es-MX" dirty="0"/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1691680" y="2561330"/>
            <a:ext cx="1080120" cy="5482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2572900" y="3109610"/>
            <a:ext cx="1152128" cy="231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COMIE</a:t>
            </a:r>
            <a:endParaRPr lang="es-MX" dirty="0"/>
          </a:p>
        </p:txBody>
      </p:sp>
      <p:cxnSp>
        <p:nvCxnSpPr>
          <p:cNvPr id="9" name="8 Conector recto de flecha"/>
          <p:cNvCxnSpPr>
            <a:stCxn id="8" idx="1"/>
          </p:cNvCxnSpPr>
          <p:nvPr/>
        </p:nvCxnSpPr>
        <p:spPr>
          <a:xfrm flipH="1" flipV="1">
            <a:off x="1907704" y="3124916"/>
            <a:ext cx="665196" cy="1005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4644008" y="312491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Las identifica como políticas educativas</a:t>
            </a:r>
            <a:endParaRPr lang="es-MX" dirty="0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3756662" y="3225461"/>
            <a:ext cx="887346" cy="1163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1923937" y="399577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Que está asociado con la corriente critica y posmoderna del currículo </a:t>
            </a:r>
            <a:endParaRPr lang="es-MX" dirty="0"/>
          </a:p>
        </p:txBody>
      </p:sp>
      <p:cxnSp>
        <p:nvCxnSpPr>
          <p:cNvPr id="20" name="19 Conector recto de flecha"/>
          <p:cNvCxnSpPr/>
          <p:nvPr/>
        </p:nvCxnSpPr>
        <p:spPr>
          <a:xfrm flipH="1">
            <a:off x="6012160" y="3494248"/>
            <a:ext cx="288032" cy="5015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23 Rectángulo"/>
          <p:cNvSpPr/>
          <p:nvPr/>
        </p:nvSpPr>
        <p:spPr>
          <a:xfrm>
            <a:off x="467544" y="5229200"/>
            <a:ext cx="8064896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Apple: considera que una de las funciones del “análisis  critico del curriculum consiste en iluminar las formas en que las políticas y prácticas educativas se encuentran imbricadas con las relaciones de explotación y dominación.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513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Vaio\Documents\img047.jpg"/>
          <p:cNvPicPr/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4" t="33085" r="37673" b="21696"/>
          <a:stretch/>
        </p:blipFill>
        <p:spPr bwMode="auto">
          <a:xfrm rot="10800000">
            <a:off x="1619671" y="260648"/>
            <a:ext cx="5861511" cy="59766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608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Vaio\Documents\img049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58" t="6398" r="30467" b="43064"/>
          <a:stretch/>
        </p:blipFill>
        <p:spPr bwMode="auto">
          <a:xfrm rot="21424941">
            <a:off x="1684909" y="603900"/>
            <a:ext cx="5150356" cy="594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46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403648" y="2276872"/>
            <a:ext cx="6732984" cy="182165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tabLst/>
              <a:defRPr sz="5400">
                <a:solidFill>
                  <a:srgbClr val="000000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Papyrus"/>
                <a:ea typeface="Papyrus"/>
                <a:cs typeface="Papyrus"/>
                <a:sym typeface="Papyrus"/>
              </a:defRPr>
            </a:pPr>
            <a:r>
              <a:rPr sz="6600" dirty="0"/>
              <a:t>NIVEL</a:t>
            </a:r>
          </a:p>
          <a:p>
            <a:pPr algn="ctr">
              <a:tabLst/>
              <a:defRPr sz="5400">
                <a:solidFill>
                  <a:srgbClr val="000000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Papyrus"/>
                <a:ea typeface="Papyrus"/>
                <a:cs typeface="Papyrus"/>
                <a:sym typeface="Papyrus"/>
              </a:defRPr>
            </a:pPr>
            <a:r>
              <a:rPr sz="6600" dirty="0"/>
              <a:t>MEDIO SUPERIOR</a:t>
            </a:r>
          </a:p>
        </p:txBody>
      </p:sp>
    </p:spTree>
    <p:extLst>
      <p:ext uri="{BB962C8B-B14F-4D97-AF65-F5344CB8AC3E}">
        <p14:creationId xmlns:p14="http://schemas.microsoft.com/office/powerpoint/2010/main" val="5107269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467544" y="1052736"/>
            <a:ext cx="8048931" cy="3452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 sz="4000">
                <a:latin typeface="Papyrus"/>
                <a:ea typeface="Papyrus"/>
                <a:cs typeface="Papyrus"/>
                <a:sym typeface="Papyrus"/>
              </a:defRPr>
            </a:pPr>
            <a:r>
              <a:rPr dirty="0"/>
              <a:t>ENFOQUES </a:t>
            </a:r>
          </a:p>
          <a:p>
            <a:pPr>
              <a:defRPr sz="4000">
                <a:latin typeface="Papyrus"/>
                <a:ea typeface="Papyrus"/>
                <a:cs typeface="Papyrus"/>
                <a:sym typeface="Papyrus"/>
              </a:defRPr>
            </a:pPr>
            <a:endParaRPr dirty="0"/>
          </a:p>
          <a:p>
            <a:pPr algn="l">
              <a:defRPr sz="4000">
                <a:latin typeface="Papyrus"/>
                <a:ea typeface="Papyrus"/>
                <a:cs typeface="Papyrus"/>
                <a:sym typeface="Papyrus"/>
              </a:defRPr>
            </a:pPr>
            <a:r>
              <a:rPr sz="3200" dirty="0" err="1"/>
              <a:t>Enfoque</a:t>
            </a:r>
            <a:r>
              <a:rPr sz="3200" dirty="0"/>
              <a:t> </a:t>
            </a:r>
            <a:r>
              <a:rPr sz="3200" dirty="0" err="1"/>
              <a:t>basado</a:t>
            </a:r>
            <a:r>
              <a:rPr sz="3200" dirty="0"/>
              <a:t> en </a:t>
            </a:r>
            <a:r>
              <a:rPr sz="3200" dirty="0" err="1"/>
              <a:t>competencias</a:t>
            </a:r>
            <a:endParaRPr sz="3200" dirty="0"/>
          </a:p>
          <a:p>
            <a:pPr algn="l">
              <a:defRPr sz="4000">
                <a:latin typeface="Papyrus"/>
                <a:ea typeface="Papyrus"/>
                <a:cs typeface="Papyrus"/>
                <a:sym typeface="Papyrus"/>
              </a:defRPr>
            </a:pPr>
            <a:r>
              <a:rPr sz="3200" dirty="0" err="1"/>
              <a:t>Enfoque</a:t>
            </a:r>
            <a:r>
              <a:rPr sz="3200" dirty="0"/>
              <a:t> curricular </a:t>
            </a:r>
            <a:r>
              <a:rPr sz="3200" dirty="0" err="1"/>
              <a:t>Centrado</a:t>
            </a:r>
            <a:r>
              <a:rPr sz="3200" dirty="0"/>
              <a:t> en el </a:t>
            </a:r>
            <a:r>
              <a:rPr sz="3200" dirty="0" err="1"/>
              <a:t>alumno</a:t>
            </a:r>
            <a:endParaRPr sz="3200" dirty="0"/>
          </a:p>
          <a:p>
            <a:pPr defTabSz="316100">
              <a:spcBef>
                <a:spcPts val="703"/>
              </a:spcBef>
              <a:defRPr sz="40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3200" dirty="0" err="1"/>
              <a:t>Enfoque</a:t>
            </a:r>
            <a:r>
              <a:rPr sz="3200" dirty="0"/>
              <a:t> </a:t>
            </a:r>
            <a:r>
              <a:rPr sz="3200" dirty="0" err="1"/>
              <a:t>por</a:t>
            </a:r>
            <a:r>
              <a:rPr sz="3200" dirty="0"/>
              <a:t> </a:t>
            </a:r>
            <a:r>
              <a:rPr sz="3200" dirty="0" err="1"/>
              <a:t>competencias</a:t>
            </a:r>
            <a:r>
              <a:rPr sz="3200" dirty="0"/>
              <a:t> de </a:t>
            </a:r>
            <a:r>
              <a:rPr sz="3200" dirty="0" err="1"/>
              <a:t>carácter</a:t>
            </a:r>
            <a:r>
              <a:rPr sz="3200" dirty="0"/>
              <a:t> </a:t>
            </a:r>
          </a:p>
          <a:p>
            <a:pPr defTabSz="316100">
              <a:spcBef>
                <a:spcPts val="703"/>
              </a:spcBef>
              <a:defRPr sz="40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3200" dirty="0"/>
              <a:t>instrumental y de </a:t>
            </a:r>
            <a:r>
              <a:rPr sz="3200" dirty="0" err="1"/>
              <a:t>carácter</a:t>
            </a:r>
            <a:r>
              <a:rPr sz="3200" dirty="0"/>
              <a:t> integral de  </a:t>
            </a:r>
            <a:r>
              <a:rPr sz="3200" dirty="0" err="1"/>
              <a:t>individuo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197487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203951" y="402801"/>
            <a:ext cx="8856983" cy="5945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defTabSz="316100">
              <a:lnSpc>
                <a:spcPct val="60000"/>
              </a:lnSpc>
              <a:spcBef>
                <a:spcPts val="703"/>
              </a:spcBef>
              <a:defRPr sz="26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lang="es-MX" sz="2000" dirty="0" smtClean="0"/>
              <a:t>I</a:t>
            </a:r>
            <a:r>
              <a:rPr sz="2000" dirty="0" smtClean="0"/>
              <a:t>NVESTIGADORES</a:t>
            </a:r>
            <a:r>
              <a:rPr sz="2000" dirty="0"/>
              <a:t>: </a:t>
            </a:r>
          </a:p>
          <a:p>
            <a:pPr defTabSz="316100">
              <a:lnSpc>
                <a:spcPct val="60000"/>
              </a:lnSpc>
              <a:spcBef>
                <a:spcPts val="703"/>
              </a:spcBef>
              <a:defRPr sz="26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sz="2400" dirty="0"/>
              <a:t>Alvarado y </a:t>
            </a:r>
            <a:r>
              <a:rPr sz="2400" dirty="0" err="1"/>
              <a:t>Manjarrez</a:t>
            </a:r>
            <a:r>
              <a:rPr sz="2400" dirty="0"/>
              <a:t> (2010)</a:t>
            </a:r>
          </a:p>
          <a:p>
            <a:pPr defTabSz="316100">
              <a:lnSpc>
                <a:spcPct val="60000"/>
              </a:lnSpc>
              <a:spcBef>
                <a:spcPts val="703"/>
              </a:spcBef>
              <a:defRPr sz="26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sz="2400" dirty="0" err="1"/>
              <a:t>materias</a:t>
            </a:r>
            <a:r>
              <a:rPr sz="2400" dirty="0"/>
              <a:t> </a:t>
            </a:r>
            <a:r>
              <a:rPr sz="2400" dirty="0" err="1"/>
              <a:t>tomadas</a:t>
            </a:r>
            <a:r>
              <a:rPr sz="2400" dirty="0"/>
              <a:t> </a:t>
            </a:r>
            <a:r>
              <a:rPr sz="2400" dirty="0" err="1"/>
              <a:t>como</a:t>
            </a:r>
            <a:r>
              <a:rPr sz="2400" dirty="0"/>
              <a:t> </a:t>
            </a:r>
            <a:r>
              <a:rPr sz="2400" dirty="0" err="1"/>
              <a:t>poco</a:t>
            </a:r>
            <a:r>
              <a:rPr sz="2400" dirty="0"/>
              <a:t> </a:t>
            </a:r>
            <a:r>
              <a:rPr sz="2400" dirty="0" err="1"/>
              <a:t>importante</a:t>
            </a:r>
            <a:r>
              <a:rPr sz="2400" dirty="0"/>
              <a:t>: </a:t>
            </a:r>
            <a:r>
              <a:rPr sz="2400" dirty="0" err="1"/>
              <a:t>filosofía</a:t>
            </a:r>
            <a:r>
              <a:rPr sz="2400" dirty="0"/>
              <a:t>, </a:t>
            </a:r>
            <a:r>
              <a:rPr sz="2400" dirty="0" err="1"/>
              <a:t>ética</a:t>
            </a:r>
            <a:r>
              <a:rPr sz="2400" dirty="0"/>
              <a:t>, </a:t>
            </a:r>
            <a:r>
              <a:rPr sz="2400" dirty="0" err="1"/>
              <a:t>lógica</a:t>
            </a:r>
            <a:endParaRPr sz="2400" dirty="0"/>
          </a:p>
          <a:p>
            <a:pPr defTabSz="316100">
              <a:lnSpc>
                <a:spcPct val="60000"/>
              </a:lnSpc>
              <a:spcBef>
                <a:spcPts val="703"/>
              </a:spcBef>
              <a:defRPr sz="26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sz="2400" dirty="0"/>
              <a:t>Hernández y Andrade (2010) </a:t>
            </a:r>
          </a:p>
          <a:p>
            <a:pPr defTabSz="316100">
              <a:lnSpc>
                <a:spcPct val="60000"/>
              </a:lnSpc>
              <a:spcBef>
                <a:spcPts val="703"/>
              </a:spcBef>
              <a:defRPr sz="26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endParaRPr sz="2400" dirty="0"/>
          </a:p>
          <a:p>
            <a:pPr defTabSz="316100">
              <a:lnSpc>
                <a:spcPct val="60000"/>
              </a:lnSpc>
              <a:spcBef>
                <a:spcPts val="703"/>
              </a:spcBef>
              <a:defRPr sz="26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sz="2400" dirty="0" err="1"/>
              <a:t>Aguado</a:t>
            </a:r>
            <a:r>
              <a:rPr sz="2400" dirty="0"/>
              <a:t> (2005)</a:t>
            </a:r>
            <a:r>
              <a:rPr sz="2400" dirty="0" err="1"/>
              <a:t>artículo</a:t>
            </a:r>
            <a:r>
              <a:rPr sz="2400" dirty="0"/>
              <a:t> “</a:t>
            </a:r>
            <a:r>
              <a:rPr sz="2400" dirty="0" err="1"/>
              <a:t>Innovación</a:t>
            </a:r>
            <a:r>
              <a:rPr sz="2400" dirty="0"/>
              <a:t> curricular, </a:t>
            </a:r>
            <a:r>
              <a:rPr sz="2400" dirty="0" err="1"/>
              <a:t>disposición</a:t>
            </a:r>
            <a:r>
              <a:rPr sz="2400" dirty="0"/>
              <a:t> al </a:t>
            </a:r>
            <a:r>
              <a:rPr sz="2400" dirty="0" err="1"/>
              <a:t>cambio</a:t>
            </a:r>
            <a:r>
              <a:rPr sz="2400" dirty="0"/>
              <a:t> y </a:t>
            </a:r>
            <a:r>
              <a:rPr sz="2400" dirty="0" err="1"/>
              <a:t>clima</a:t>
            </a:r>
            <a:r>
              <a:rPr sz="2400" dirty="0"/>
              <a:t> </a:t>
            </a:r>
          </a:p>
          <a:p>
            <a:pPr defTabSz="316100">
              <a:lnSpc>
                <a:spcPct val="60000"/>
              </a:lnSpc>
              <a:spcBef>
                <a:spcPts val="703"/>
              </a:spcBef>
              <a:defRPr sz="26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sz="2400" dirty="0" err="1"/>
              <a:t>organizacional</a:t>
            </a:r>
            <a:r>
              <a:rPr sz="2400" dirty="0"/>
              <a:t>: </a:t>
            </a:r>
            <a:r>
              <a:rPr sz="2400" dirty="0" err="1"/>
              <a:t>las</a:t>
            </a:r>
            <a:r>
              <a:rPr sz="2400" dirty="0"/>
              <a:t> </a:t>
            </a:r>
            <a:r>
              <a:rPr sz="2400" dirty="0" err="1"/>
              <a:t>preparatorias</a:t>
            </a:r>
            <a:r>
              <a:rPr sz="2400" dirty="0"/>
              <a:t> </a:t>
            </a:r>
            <a:r>
              <a:rPr sz="2400" dirty="0" err="1"/>
              <a:t>pertenecientes</a:t>
            </a:r>
            <a:r>
              <a:rPr sz="2400" dirty="0"/>
              <a:t> al </a:t>
            </a:r>
            <a:r>
              <a:rPr sz="2400" dirty="0" err="1"/>
              <a:t>sistema</a:t>
            </a:r>
            <a:r>
              <a:rPr sz="2400" dirty="0"/>
              <a:t> UADY”</a:t>
            </a:r>
          </a:p>
          <a:p>
            <a:pPr defTabSz="316100">
              <a:lnSpc>
                <a:spcPct val="60000"/>
              </a:lnSpc>
              <a:spcBef>
                <a:spcPts val="703"/>
              </a:spcBef>
              <a:defRPr sz="26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endParaRPr sz="2400" dirty="0"/>
          </a:p>
          <a:p>
            <a:pPr defTabSz="316100">
              <a:lnSpc>
                <a:spcPct val="60000"/>
              </a:lnSpc>
              <a:spcBef>
                <a:spcPts val="703"/>
              </a:spcBef>
              <a:defRPr sz="26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sz="2400" dirty="0"/>
              <a:t>PROFESOR: con </a:t>
            </a:r>
            <a:r>
              <a:rPr sz="2400" dirty="0" err="1"/>
              <a:t>menor</a:t>
            </a:r>
            <a:r>
              <a:rPr sz="2400" dirty="0"/>
              <a:t> </a:t>
            </a:r>
            <a:r>
              <a:rPr sz="2400" dirty="0" err="1"/>
              <a:t>grado</a:t>
            </a:r>
            <a:r>
              <a:rPr sz="2400" dirty="0"/>
              <a:t> de </a:t>
            </a:r>
            <a:r>
              <a:rPr sz="2400" dirty="0" err="1"/>
              <a:t>frustración</a:t>
            </a:r>
            <a:r>
              <a:rPr sz="2400" dirty="0"/>
              <a:t> mayor </a:t>
            </a:r>
            <a:r>
              <a:rPr sz="2400" dirty="0" err="1"/>
              <a:t>disposición</a:t>
            </a:r>
            <a:r>
              <a:rPr sz="2400" dirty="0"/>
              <a:t> al </a:t>
            </a:r>
            <a:r>
              <a:rPr sz="2400" dirty="0" err="1"/>
              <a:t>cambio</a:t>
            </a:r>
            <a:r>
              <a:rPr sz="2400" dirty="0"/>
              <a:t> </a:t>
            </a:r>
          </a:p>
          <a:p>
            <a:pPr defTabSz="316100">
              <a:lnSpc>
                <a:spcPct val="60000"/>
              </a:lnSpc>
              <a:spcBef>
                <a:spcPts val="703"/>
              </a:spcBef>
              <a:defRPr sz="26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sz="2400" dirty="0" err="1"/>
              <a:t>lineas</a:t>
            </a:r>
            <a:r>
              <a:rPr sz="2400" dirty="0"/>
              <a:t> de </a:t>
            </a:r>
            <a:r>
              <a:rPr sz="2400" dirty="0" err="1"/>
              <a:t>continuidad</a:t>
            </a:r>
            <a:r>
              <a:rPr sz="2400" dirty="0"/>
              <a:t>.</a:t>
            </a:r>
          </a:p>
          <a:p>
            <a:pPr defTabSz="316100">
              <a:lnSpc>
                <a:spcPct val="60000"/>
              </a:lnSpc>
              <a:spcBef>
                <a:spcPts val="703"/>
              </a:spcBef>
              <a:defRPr sz="26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endParaRPr sz="2400" dirty="0"/>
          </a:p>
          <a:p>
            <a:pPr defTabSz="316100">
              <a:lnSpc>
                <a:spcPct val="60000"/>
              </a:lnSpc>
              <a:spcBef>
                <a:spcPts val="703"/>
              </a:spcBef>
              <a:defRPr sz="26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sz="2400" dirty="0"/>
              <a:t>Lopez y </a:t>
            </a:r>
            <a:r>
              <a:rPr sz="2400" dirty="0" err="1"/>
              <a:t>Tinajero</a:t>
            </a:r>
            <a:r>
              <a:rPr sz="2400" dirty="0"/>
              <a:t> (2009) </a:t>
            </a:r>
            <a:r>
              <a:rPr sz="2400" dirty="0" err="1"/>
              <a:t>exponen</a:t>
            </a:r>
            <a:r>
              <a:rPr sz="2400" dirty="0"/>
              <a:t> </a:t>
            </a:r>
            <a:r>
              <a:rPr sz="2400" dirty="0" err="1"/>
              <a:t>que</a:t>
            </a:r>
            <a:r>
              <a:rPr sz="2400" dirty="0"/>
              <a:t> el </a:t>
            </a:r>
            <a:r>
              <a:rPr sz="2400" dirty="0" err="1"/>
              <a:t>papel</a:t>
            </a:r>
            <a:r>
              <a:rPr sz="2400" dirty="0"/>
              <a:t> del </a:t>
            </a:r>
            <a:r>
              <a:rPr sz="2400" dirty="0" err="1"/>
              <a:t>docente</a:t>
            </a:r>
            <a:r>
              <a:rPr sz="2400" dirty="0"/>
              <a:t> </a:t>
            </a:r>
            <a:r>
              <a:rPr sz="2400" dirty="0" err="1"/>
              <a:t>es</a:t>
            </a:r>
            <a:r>
              <a:rPr sz="2400" dirty="0"/>
              <a:t> de </a:t>
            </a:r>
            <a:r>
              <a:rPr sz="2400" dirty="0" err="1"/>
              <a:t>pasividad</a:t>
            </a:r>
            <a:r>
              <a:rPr sz="2400" dirty="0"/>
              <a:t> y </a:t>
            </a:r>
          </a:p>
          <a:p>
            <a:pPr defTabSz="316100">
              <a:lnSpc>
                <a:spcPct val="60000"/>
              </a:lnSpc>
              <a:spcBef>
                <a:spcPts val="703"/>
              </a:spcBef>
              <a:defRPr sz="26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sz="2400" dirty="0"/>
              <a:t>de </a:t>
            </a:r>
            <a:r>
              <a:rPr sz="2400" dirty="0" err="1"/>
              <a:t>respuesta</a:t>
            </a:r>
            <a:r>
              <a:rPr sz="2400" dirty="0"/>
              <a:t> a altos </a:t>
            </a:r>
            <a:r>
              <a:rPr sz="2400" dirty="0" err="1"/>
              <a:t>mandos</a:t>
            </a:r>
            <a:r>
              <a:rPr sz="2400" dirty="0"/>
              <a:t> </a:t>
            </a:r>
            <a:r>
              <a:rPr sz="2400" dirty="0" err="1"/>
              <a:t>burocráticos</a:t>
            </a:r>
            <a:r>
              <a:rPr sz="2400" dirty="0"/>
              <a:t>, </a:t>
            </a:r>
            <a:r>
              <a:rPr sz="2400" dirty="0" err="1"/>
              <a:t>por</a:t>
            </a:r>
            <a:r>
              <a:rPr sz="2400" dirty="0"/>
              <a:t> </a:t>
            </a:r>
            <a:r>
              <a:rPr sz="2400" dirty="0" err="1"/>
              <a:t>otro</a:t>
            </a:r>
            <a:r>
              <a:rPr sz="2400" dirty="0"/>
              <a:t> </a:t>
            </a:r>
            <a:r>
              <a:rPr sz="2400" dirty="0" err="1"/>
              <a:t>lado</a:t>
            </a:r>
            <a:r>
              <a:rPr sz="2400" dirty="0"/>
              <a:t> Madrigal (2006)  en </a:t>
            </a:r>
          </a:p>
          <a:p>
            <a:pPr defTabSz="316100">
              <a:lnSpc>
                <a:spcPct val="60000"/>
              </a:lnSpc>
              <a:spcBef>
                <a:spcPts val="703"/>
              </a:spcBef>
              <a:defRPr sz="26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sz="2400" dirty="0" err="1"/>
              <a:t>su</a:t>
            </a:r>
            <a:r>
              <a:rPr sz="2400" dirty="0"/>
              <a:t> </a:t>
            </a:r>
            <a:r>
              <a:rPr sz="2400" dirty="0" err="1"/>
              <a:t>estudio</a:t>
            </a:r>
            <a:r>
              <a:rPr sz="2400" dirty="0"/>
              <a:t> </a:t>
            </a:r>
            <a:r>
              <a:rPr sz="2400" dirty="0" err="1"/>
              <a:t>frente</a:t>
            </a:r>
            <a:r>
              <a:rPr sz="2400" dirty="0"/>
              <a:t> a la </a:t>
            </a:r>
            <a:r>
              <a:rPr sz="2400" dirty="0" err="1"/>
              <a:t>implementación</a:t>
            </a:r>
            <a:r>
              <a:rPr sz="2400" dirty="0"/>
              <a:t> de los </a:t>
            </a:r>
            <a:r>
              <a:rPr sz="2400" dirty="0" err="1"/>
              <a:t>diferentes</a:t>
            </a:r>
            <a:r>
              <a:rPr sz="2400" dirty="0"/>
              <a:t> curricular los </a:t>
            </a:r>
            <a:r>
              <a:rPr sz="2400" dirty="0" err="1"/>
              <a:t>docentes</a:t>
            </a:r>
            <a:r>
              <a:rPr sz="2400" dirty="0"/>
              <a:t> </a:t>
            </a:r>
          </a:p>
          <a:p>
            <a:pPr defTabSz="316100">
              <a:lnSpc>
                <a:spcPct val="60000"/>
              </a:lnSpc>
              <a:spcBef>
                <a:spcPts val="703"/>
              </a:spcBef>
              <a:defRPr sz="26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sz="2400" dirty="0" err="1"/>
              <a:t>han</a:t>
            </a:r>
            <a:r>
              <a:rPr sz="2400" dirty="0"/>
              <a:t> </a:t>
            </a:r>
            <a:r>
              <a:rPr sz="2400" dirty="0" err="1"/>
              <a:t>expresado</a:t>
            </a:r>
            <a:r>
              <a:rPr sz="2400" dirty="0"/>
              <a:t> </a:t>
            </a:r>
            <a:r>
              <a:rPr sz="2400" dirty="0" err="1"/>
              <a:t>sentimientos</a:t>
            </a:r>
            <a:r>
              <a:rPr sz="2400" dirty="0"/>
              <a:t> de </a:t>
            </a:r>
            <a:r>
              <a:rPr sz="2400" dirty="0" err="1"/>
              <a:t>aceptación</a:t>
            </a:r>
            <a:r>
              <a:rPr sz="2400" dirty="0"/>
              <a:t>, </a:t>
            </a:r>
            <a:r>
              <a:rPr sz="2400" dirty="0" err="1"/>
              <a:t>deseo</a:t>
            </a:r>
            <a:r>
              <a:rPr sz="2400" dirty="0"/>
              <a:t> de </a:t>
            </a:r>
            <a:r>
              <a:rPr sz="2400" dirty="0" err="1"/>
              <a:t>cambio</a:t>
            </a:r>
            <a:r>
              <a:rPr sz="2400" dirty="0"/>
              <a:t>, </a:t>
            </a:r>
            <a:r>
              <a:rPr sz="2400" dirty="0" err="1"/>
              <a:t>resistencia</a:t>
            </a:r>
            <a:r>
              <a:rPr sz="2400" dirty="0"/>
              <a:t> y </a:t>
            </a:r>
            <a:r>
              <a:rPr sz="2400" dirty="0" err="1"/>
              <a:t>rechazo</a:t>
            </a:r>
            <a:r>
              <a:rPr sz="2400" dirty="0" smtClean="0"/>
              <a:t>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709461347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670366" y="1630471"/>
            <a:ext cx="7525470" cy="3909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defTabSz="316100">
              <a:lnSpc>
                <a:spcPct val="70000"/>
              </a:lnSpc>
              <a:spcBef>
                <a:spcPts val="703"/>
              </a:spcBef>
              <a:defRPr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sz="2400" dirty="0" err="1"/>
              <a:t>Análisis</a:t>
            </a:r>
            <a:r>
              <a:rPr sz="2400" dirty="0"/>
              <a:t> del </a:t>
            </a:r>
            <a:r>
              <a:rPr sz="2400" dirty="0" err="1"/>
              <a:t>estado</a:t>
            </a:r>
            <a:r>
              <a:rPr sz="2400" dirty="0"/>
              <a:t> del </a:t>
            </a:r>
            <a:r>
              <a:rPr sz="2400" dirty="0" err="1"/>
              <a:t>conocimiento</a:t>
            </a:r>
            <a:r>
              <a:rPr sz="2400" dirty="0"/>
              <a:t> de </a:t>
            </a:r>
            <a:r>
              <a:rPr sz="2400" dirty="0" err="1"/>
              <a:t>las</a:t>
            </a:r>
            <a:r>
              <a:rPr sz="2400" dirty="0"/>
              <a:t> </a:t>
            </a:r>
            <a:r>
              <a:rPr sz="2400" dirty="0" err="1"/>
              <a:t>políticas</a:t>
            </a:r>
            <a:r>
              <a:rPr sz="2400" dirty="0"/>
              <a:t> </a:t>
            </a:r>
            <a:r>
              <a:rPr sz="2400" dirty="0" err="1"/>
              <a:t>curriculares</a:t>
            </a:r>
            <a:r>
              <a:rPr sz="2400" dirty="0"/>
              <a:t>.</a:t>
            </a:r>
          </a:p>
          <a:p>
            <a:pPr defTabSz="316100">
              <a:lnSpc>
                <a:spcPct val="70000"/>
              </a:lnSpc>
              <a:spcBef>
                <a:spcPts val="703"/>
              </a:spcBef>
              <a:defRPr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endParaRPr sz="2400" dirty="0"/>
          </a:p>
          <a:p>
            <a:pPr defTabSz="316100">
              <a:lnSpc>
                <a:spcPct val="70000"/>
              </a:lnSpc>
              <a:spcBef>
                <a:spcPts val="703"/>
              </a:spcBef>
              <a:defRPr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sz="2400" dirty="0" err="1"/>
              <a:t>García</a:t>
            </a:r>
            <a:r>
              <a:rPr sz="2400" dirty="0"/>
              <a:t> (2012) </a:t>
            </a:r>
            <a:r>
              <a:rPr sz="2400" dirty="0" err="1"/>
              <a:t>reporta</a:t>
            </a:r>
            <a:r>
              <a:rPr sz="2400" dirty="0"/>
              <a:t> un </a:t>
            </a:r>
            <a:r>
              <a:rPr sz="2400" dirty="0" err="1"/>
              <a:t>estudio</a:t>
            </a:r>
            <a:r>
              <a:rPr sz="2400" dirty="0"/>
              <a:t> en </a:t>
            </a:r>
            <a:r>
              <a:rPr sz="2400" dirty="0" err="1"/>
              <a:t>tres</a:t>
            </a:r>
            <a:r>
              <a:rPr sz="2400" dirty="0"/>
              <a:t> </a:t>
            </a:r>
            <a:r>
              <a:rPr sz="2400" dirty="0" err="1"/>
              <a:t>fases</a:t>
            </a:r>
            <a:r>
              <a:rPr sz="2400" dirty="0"/>
              <a:t>: </a:t>
            </a:r>
            <a:r>
              <a:rPr sz="2400" dirty="0" err="1"/>
              <a:t>diagnostico</a:t>
            </a:r>
            <a:r>
              <a:rPr sz="2400" dirty="0"/>
              <a:t>, </a:t>
            </a:r>
            <a:r>
              <a:rPr sz="2400" dirty="0" err="1"/>
              <a:t>aplicación</a:t>
            </a:r>
            <a:r>
              <a:rPr sz="2400" dirty="0"/>
              <a:t> y </a:t>
            </a:r>
            <a:r>
              <a:rPr sz="2400" dirty="0" err="1"/>
              <a:t>evaluación</a:t>
            </a:r>
            <a:r>
              <a:rPr sz="2400" dirty="0"/>
              <a:t> </a:t>
            </a:r>
            <a:r>
              <a:rPr sz="2400" dirty="0" err="1"/>
              <a:t>bajo</a:t>
            </a:r>
            <a:r>
              <a:rPr sz="2400" dirty="0"/>
              <a:t> la </a:t>
            </a:r>
          </a:p>
          <a:p>
            <a:pPr defTabSz="316100">
              <a:lnSpc>
                <a:spcPct val="70000"/>
              </a:lnSpc>
              <a:spcBef>
                <a:spcPts val="703"/>
              </a:spcBef>
              <a:defRPr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sz="2400" dirty="0" err="1"/>
              <a:t>modalidad</a:t>
            </a:r>
            <a:r>
              <a:rPr sz="2400" dirty="0"/>
              <a:t> de Blended Learning el </a:t>
            </a:r>
            <a:r>
              <a:rPr sz="2400" dirty="0" err="1"/>
              <a:t>tema</a:t>
            </a:r>
            <a:r>
              <a:rPr sz="2400" dirty="0"/>
              <a:t> de </a:t>
            </a:r>
            <a:r>
              <a:rPr sz="2400" dirty="0" err="1"/>
              <a:t>las</a:t>
            </a:r>
            <a:r>
              <a:rPr sz="2400" dirty="0"/>
              <a:t> NEE, </a:t>
            </a:r>
            <a:r>
              <a:rPr sz="2400" dirty="0" err="1"/>
              <a:t>enfocado</a:t>
            </a:r>
            <a:r>
              <a:rPr sz="2400" dirty="0"/>
              <a:t> al </a:t>
            </a:r>
            <a:r>
              <a:rPr sz="2400" dirty="0" err="1"/>
              <a:t>desarrollo</a:t>
            </a:r>
            <a:r>
              <a:rPr sz="2400" dirty="0"/>
              <a:t> de </a:t>
            </a:r>
            <a:r>
              <a:rPr sz="2400" dirty="0" err="1"/>
              <a:t>competencias</a:t>
            </a:r>
            <a:r>
              <a:rPr sz="2400" dirty="0"/>
              <a:t> y </a:t>
            </a:r>
            <a:r>
              <a:rPr sz="2400" dirty="0" err="1"/>
              <a:t>habilidades</a:t>
            </a:r>
            <a:r>
              <a:rPr sz="2400" dirty="0"/>
              <a:t> </a:t>
            </a:r>
            <a:r>
              <a:rPr sz="2400" dirty="0" err="1"/>
              <a:t>especificas</a:t>
            </a:r>
            <a:r>
              <a:rPr sz="2400" dirty="0"/>
              <a:t>.</a:t>
            </a:r>
          </a:p>
          <a:p>
            <a:pPr defTabSz="316100">
              <a:lnSpc>
                <a:spcPct val="70000"/>
              </a:lnSpc>
              <a:spcBef>
                <a:spcPts val="703"/>
              </a:spcBef>
              <a:defRPr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endParaRPr sz="2400" dirty="0"/>
          </a:p>
          <a:p>
            <a:pPr defTabSz="316100">
              <a:lnSpc>
                <a:spcPct val="70000"/>
              </a:lnSpc>
              <a:spcBef>
                <a:spcPts val="703"/>
              </a:spcBef>
              <a:defRPr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sz="2400" dirty="0"/>
              <a:t>En el </a:t>
            </a:r>
            <a:r>
              <a:rPr sz="2400" dirty="0" err="1"/>
              <a:t>proyecto</a:t>
            </a:r>
            <a:r>
              <a:rPr sz="2400" dirty="0"/>
              <a:t> de </a:t>
            </a:r>
            <a:r>
              <a:rPr sz="2400" dirty="0" err="1"/>
              <a:t>intervención</a:t>
            </a:r>
            <a:r>
              <a:rPr sz="2400" dirty="0"/>
              <a:t> </a:t>
            </a:r>
            <a:r>
              <a:rPr sz="2400" dirty="0" err="1"/>
              <a:t>Académica</a:t>
            </a:r>
            <a:r>
              <a:rPr sz="2400" dirty="0"/>
              <a:t> 2004. Los </a:t>
            </a:r>
            <a:r>
              <a:rPr sz="2400" dirty="0" err="1"/>
              <a:t>docentes</a:t>
            </a:r>
            <a:r>
              <a:rPr sz="2400" dirty="0"/>
              <a:t> </a:t>
            </a:r>
            <a:r>
              <a:rPr sz="2400" dirty="0" err="1"/>
              <a:t>hablan</a:t>
            </a:r>
            <a:r>
              <a:rPr sz="2400" dirty="0"/>
              <a:t> </a:t>
            </a:r>
            <a:r>
              <a:rPr sz="2400" dirty="0" err="1"/>
              <a:t>sobre</a:t>
            </a:r>
            <a:r>
              <a:rPr sz="2400" dirty="0"/>
              <a:t> el </a:t>
            </a:r>
            <a:r>
              <a:rPr sz="2400" dirty="0" err="1"/>
              <a:t>currículo</a:t>
            </a:r>
            <a:r>
              <a:rPr sz="2400" dirty="0"/>
              <a:t>, los </a:t>
            </a:r>
            <a:r>
              <a:rPr sz="2400" dirty="0" err="1"/>
              <a:t>programas</a:t>
            </a:r>
            <a:r>
              <a:rPr sz="2400" dirty="0"/>
              <a:t> de </a:t>
            </a:r>
            <a:r>
              <a:rPr sz="2400" dirty="0" err="1"/>
              <a:t>asignatura</a:t>
            </a:r>
            <a:r>
              <a:rPr sz="2400" dirty="0"/>
              <a:t>, </a:t>
            </a:r>
            <a:r>
              <a:rPr sz="2400" dirty="0" err="1"/>
              <a:t>las</a:t>
            </a:r>
            <a:r>
              <a:rPr sz="2400" dirty="0"/>
              <a:t> </a:t>
            </a:r>
            <a:r>
              <a:rPr sz="2400" dirty="0" err="1"/>
              <a:t>reuniones</a:t>
            </a:r>
            <a:r>
              <a:rPr sz="2400" dirty="0"/>
              <a:t> de </a:t>
            </a:r>
            <a:r>
              <a:rPr sz="2400" dirty="0" err="1"/>
              <a:t>academias</a:t>
            </a:r>
            <a:r>
              <a:rPr sz="2400" dirty="0"/>
              <a:t> la </a:t>
            </a:r>
            <a:r>
              <a:rPr sz="2400" dirty="0" err="1"/>
              <a:t>participación</a:t>
            </a:r>
            <a:r>
              <a:rPr sz="2400" dirty="0"/>
              <a:t> en </a:t>
            </a:r>
            <a:r>
              <a:rPr sz="2400" dirty="0" err="1"/>
              <a:t>las</a:t>
            </a:r>
            <a:r>
              <a:rPr sz="2400" dirty="0"/>
              <a:t> </a:t>
            </a:r>
            <a:r>
              <a:rPr sz="2400" dirty="0" err="1"/>
              <a:t>acciones</a:t>
            </a:r>
            <a:r>
              <a:rPr sz="2400" dirty="0"/>
              <a:t> </a:t>
            </a:r>
            <a:r>
              <a:rPr sz="2400" dirty="0" err="1"/>
              <a:t>frente</a:t>
            </a:r>
            <a:r>
              <a:rPr sz="2400" dirty="0"/>
              <a:t> a </a:t>
            </a:r>
            <a:r>
              <a:rPr sz="2400" dirty="0" err="1"/>
              <a:t>las</a:t>
            </a:r>
            <a:r>
              <a:rPr sz="2400" dirty="0"/>
              <a:t> </a:t>
            </a:r>
            <a:r>
              <a:rPr sz="2400" dirty="0" err="1"/>
              <a:t>figuras</a:t>
            </a:r>
            <a:r>
              <a:rPr sz="2400" dirty="0"/>
              <a:t> de </a:t>
            </a:r>
            <a:r>
              <a:rPr sz="2400" dirty="0" err="1"/>
              <a:t>autoridad</a:t>
            </a:r>
            <a:r>
              <a:rPr sz="2400" dirty="0"/>
              <a:t>.</a:t>
            </a:r>
          </a:p>
        </p:txBody>
      </p:sp>
      <p:sp>
        <p:nvSpPr>
          <p:cNvPr id="146" name="Shape 146"/>
          <p:cNvSpPr/>
          <p:nvPr/>
        </p:nvSpPr>
        <p:spPr>
          <a:xfrm>
            <a:off x="739474" y="758837"/>
            <a:ext cx="4957956" cy="641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3700"/>
            </a:lvl1pPr>
          </a:lstStyle>
          <a:p>
            <a:r>
              <a:t>LINEAS DE CONTINUIDAD</a:t>
            </a:r>
          </a:p>
        </p:txBody>
      </p:sp>
    </p:spTree>
    <p:extLst>
      <p:ext uri="{BB962C8B-B14F-4D97-AF65-F5344CB8AC3E}">
        <p14:creationId xmlns:p14="http://schemas.microsoft.com/office/powerpoint/2010/main" val="1525718984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1619672" y="2724790"/>
            <a:ext cx="6660474" cy="2070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ctr" defTabSz="316100">
              <a:spcBef>
                <a:spcPts val="703"/>
              </a:spcBef>
              <a:defRPr sz="62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dirty="0"/>
              <a:t>EDUCACION</a:t>
            </a:r>
          </a:p>
          <a:p>
            <a:pPr algn="ctr" defTabSz="316100">
              <a:spcBef>
                <a:spcPts val="703"/>
              </a:spcBef>
              <a:defRPr sz="62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dirty="0"/>
              <a:t> SUPERIOR</a:t>
            </a:r>
          </a:p>
        </p:txBody>
      </p:sp>
    </p:spTree>
    <p:extLst>
      <p:ext uri="{BB962C8B-B14F-4D97-AF65-F5344CB8AC3E}">
        <p14:creationId xmlns:p14="http://schemas.microsoft.com/office/powerpoint/2010/main" val="2384919627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611560" y="373177"/>
            <a:ext cx="7828180" cy="6144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defTabSz="316100">
              <a:lnSpc>
                <a:spcPct val="60000"/>
              </a:lnSpc>
              <a:spcBef>
                <a:spcPts val="703"/>
              </a:spcBef>
              <a:defRPr sz="33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dirty="0"/>
              <a:t>Barnett (1994) ha </a:t>
            </a:r>
            <a:r>
              <a:rPr dirty="0" err="1"/>
              <a:t>denominado</a:t>
            </a:r>
            <a:r>
              <a:rPr dirty="0"/>
              <a:t> la </a:t>
            </a:r>
            <a:r>
              <a:rPr dirty="0" err="1"/>
              <a:t>educación</a:t>
            </a:r>
            <a:r>
              <a:rPr dirty="0"/>
              <a:t> “</a:t>
            </a:r>
            <a:r>
              <a:rPr dirty="0" err="1"/>
              <a:t>operacionalismo</a:t>
            </a:r>
            <a:r>
              <a:rPr dirty="0"/>
              <a:t>”</a:t>
            </a:r>
          </a:p>
          <a:p>
            <a:pPr defTabSz="316100">
              <a:lnSpc>
                <a:spcPct val="60000"/>
              </a:lnSpc>
              <a:spcBef>
                <a:spcPts val="703"/>
              </a:spcBef>
              <a:defRPr sz="33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dirty="0" err="1"/>
              <a:t>pues</a:t>
            </a:r>
            <a:r>
              <a:rPr dirty="0"/>
              <a:t> se define en </a:t>
            </a:r>
            <a:r>
              <a:rPr dirty="0" err="1"/>
              <a:t>términos</a:t>
            </a:r>
            <a:r>
              <a:rPr dirty="0"/>
              <a:t> de </a:t>
            </a:r>
            <a:r>
              <a:rPr dirty="0" err="1"/>
              <a:t>competencia</a:t>
            </a:r>
            <a:r>
              <a:rPr dirty="0"/>
              <a:t>, </a:t>
            </a:r>
            <a:r>
              <a:rPr dirty="0" err="1"/>
              <a:t>resultados</a:t>
            </a:r>
            <a:r>
              <a:rPr dirty="0"/>
              <a:t>,</a:t>
            </a:r>
          </a:p>
          <a:p>
            <a:pPr defTabSz="316100">
              <a:lnSpc>
                <a:spcPct val="60000"/>
              </a:lnSpc>
              <a:spcBef>
                <a:spcPts val="703"/>
              </a:spcBef>
              <a:defRPr sz="33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dirty="0" err="1"/>
              <a:t>información</a:t>
            </a:r>
            <a:r>
              <a:rPr dirty="0"/>
              <a:t>, </a:t>
            </a:r>
            <a:r>
              <a:rPr dirty="0" err="1"/>
              <a:t>técnica</a:t>
            </a:r>
            <a:r>
              <a:rPr dirty="0"/>
              <a:t> y flexible </a:t>
            </a:r>
            <a:r>
              <a:rPr dirty="0" err="1"/>
              <a:t>nuevo</a:t>
            </a:r>
            <a:r>
              <a:rPr dirty="0"/>
              <a:t> </a:t>
            </a:r>
            <a:r>
              <a:rPr dirty="0" err="1"/>
              <a:t>perfil</a:t>
            </a:r>
            <a:r>
              <a:rPr dirty="0"/>
              <a:t> de </a:t>
            </a:r>
            <a:r>
              <a:rPr dirty="0" err="1"/>
              <a:t>egreso</a:t>
            </a:r>
            <a:r>
              <a:rPr dirty="0"/>
              <a:t> </a:t>
            </a:r>
            <a:r>
              <a:rPr dirty="0" err="1"/>
              <a:t>pues</a:t>
            </a:r>
            <a:r>
              <a:rPr dirty="0"/>
              <a:t> se </a:t>
            </a:r>
            <a:r>
              <a:rPr dirty="0" err="1"/>
              <a:t>busca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sean</a:t>
            </a:r>
            <a:r>
              <a:rPr dirty="0"/>
              <a:t> </a:t>
            </a:r>
            <a:r>
              <a:rPr dirty="0" err="1"/>
              <a:t>capaces</a:t>
            </a:r>
            <a:r>
              <a:rPr dirty="0"/>
              <a:t> de </a:t>
            </a:r>
            <a:r>
              <a:rPr dirty="0" err="1"/>
              <a:t>operar</a:t>
            </a:r>
            <a:r>
              <a:rPr dirty="0"/>
              <a:t>.</a:t>
            </a:r>
          </a:p>
          <a:p>
            <a:pPr defTabSz="316100">
              <a:lnSpc>
                <a:spcPct val="60000"/>
              </a:lnSpc>
              <a:spcBef>
                <a:spcPts val="703"/>
              </a:spcBef>
              <a:defRPr sz="33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endParaRPr dirty="0"/>
          </a:p>
          <a:p>
            <a:pPr defTabSz="316100">
              <a:lnSpc>
                <a:spcPct val="80000"/>
              </a:lnSpc>
              <a:spcBef>
                <a:spcPts val="703"/>
              </a:spcBef>
              <a:defRPr sz="33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dirty="0"/>
              <a:t>Casanova (</a:t>
            </a:r>
            <a:r>
              <a:rPr dirty="0" err="1"/>
              <a:t>citado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Meneses</a:t>
            </a:r>
            <a:r>
              <a:rPr dirty="0"/>
              <a:t>, 2007) </a:t>
            </a:r>
            <a:r>
              <a:rPr dirty="0" err="1"/>
              <a:t>que</a:t>
            </a:r>
            <a:r>
              <a:rPr dirty="0"/>
              <a:t> se </a:t>
            </a:r>
            <a:r>
              <a:rPr dirty="0" err="1"/>
              <a:t>pasa</a:t>
            </a:r>
            <a:r>
              <a:rPr dirty="0"/>
              <a:t> de “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concepción</a:t>
            </a:r>
            <a:r>
              <a:rPr dirty="0"/>
              <a:t> </a:t>
            </a:r>
            <a:r>
              <a:rPr dirty="0" err="1"/>
              <a:t>filosófica</a:t>
            </a:r>
            <a:r>
              <a:rPr dirty="0"/>
              <a:t> de los E S a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visión</a:t>
            </a:r>
            <a:r>
              <a:rPr dirty="0"/>
              <a:t> de </a:t>
            </a:r>
            <a:r>
              <a:rPr dirty="0" err="1"/>
              <a:t>optimización</a:t>
            </a:r>
            <a:r>
              <a:rPr dirty="0"/>
              <a:t> del </a:t>
            </a:r>
            <a:r>
              <a:rPr dirty="0" err="1"/>
              <a:t>sistema</a:t>
            </a:r>
            <a:r>
              <a:rPr dirty="0"/>
              <a:t> social” se </a:t>
            </a:r>
            <a:r>
              <a:rPr dirty="0" err="1"/>
              <a:t>pretende</a:t>
            </a:r>
            <a:r>
              <a:rPr dirty="0"/>
              <a:t> </a:t>
            </a:r>
            <a:r>
              <a:rPr dirty="0" err="1"/>
              <a:t>atender</a:t>
            </a:r>
            <a:r>
              <a:rPr dirty="0"/>
              <a:t>: </a:t>
            </a:r>
            <a:r>
              <a:rPr dirty="0" err="1"/>
              <a:t>cobertura</a:t>
            </a:r>
            <a:r>
              <a:rPr dirty="0"/>
              <a:t>, </a:t>
            </a:r>
            <a:r>
              <a:rPr dirty="0" err="1"/>
              <a:t>expansión</a:t>
            </a:r>
            <a:r>
              <a:rPr dirty="0"/>
              <a:t>, </a:t>
            </a:r>
            <a:r>
              <a:rPr dirty="0" err="1"/>
              <a:t>diversificación</a:t>
            </a:r>
            <a:r>
              <a:rPr dirty="0"/>
              <a:t>, </a:t>
            </a:r>
            <a:r>
              <a:rPr dirty="0" err="1"/>
              <a:t>pertinencia</a:t>
            </a:r>
            <a:r>
              <a:rPr dirty="0"/>
              <a:t>, </a:t>
            </a:r>
            <a:r>
              <a:rPr dirty="0" err="1"/>
              <a:t>flexibilidad</a:t>
            </a:r>
            <a:r>
              <a:rPr dirty="0"/>
              <a:t>, </a:t>
            </a:r>
            <a:r>
              <a:rPr dirty="0" err="1"/>
              <a:t>innovación</a:t>
            </a:r>
            <a:r>
              <a:rPr dirty="0"/>
              <a:t>, e </a:t>
            </a:r>
            <a:r>
              <a:rPr dirty="0" err="1"/>
              <a:t>incremento</a:t>
            </a:r>
            <a:r>
              <a:rPr dirty="0"/>
              <a:t> de la </a:t>
            </a:r>
            <a:r>
              <a:rPr dirty="0" err="1"/>
              <a:t>productividad</a:t>
            </a:r>
            <a:r>
              <a:rPr dirty="0"/>
              <a:t> </a:t>
            </a:r>
            <a:r>
              <a:rPr dirty="0" err="1"/>
              <a:t>académica</a:t>
            </a:r>
            <a:r>
              <a:rPr dirty="0"/>
              <a:t>, </a:t>
            </a:r>
            <a:r>
              <a:rPr dirty="0" err="1"/>
              <a:t>financiamiento</a:t>
            </a:r>
            <a:r>
              <a:rPr dirty="0"/>
              <a:t> y </a:t>
            </a:r>
            <a:r>
              <a:rPr dirty="0" err="1"/>
              <a:t>rendición</a:t>
            </a:r>
            <a:r>
              <a:rPr dirty="0"/>
              <a:t> de </a:t>
            </a:r>
            <a:r>
              <a:rPr dirty="0" err="1"/>
              <a:t>cuentas</a:t>
            </a:r>
            <a:r>
              <a:rPr dirty="0" smtClean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837825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1002244" y="1240137"/>
            <a:ext cx="7381725" cy="4722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defTabSz="316100">
              <a:lnSpc>
                <a:spcPct val="70000"/>
              </a:lnSpc>
              <a:spcBef>
                <a:spcPts val="703"/>
              </a:spcBef>
              <a:defRPr sz="39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t>Formación básica en competencias por medio del proyecto Turing 2004 plante las políticas que apuntan a:</a:t>
            </a:r>
          </a:p>
          <a:p>
            <a:pPr marL="374363" indent="-374363" defTabSz="316100">
              <a:lnSpc>
                <a:spcPct val="70000"/>
              </a:lnSpc>
              <a:spcBef>
                <a:spcPts val="703"/>
              </a:spcBef>
              <a:buSzPct val="35000"/>
              <a:buBlip>
                <a:blip r:embed="rId2"/>
              </a:buBlip>
              <a:defRPr sz="39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t>Movilidad de estudiantes</a:t>
            </a:r>
          </a:p>
          <a:p>
            <a:pPr marL="374363" indent="-374363" defTabSz="316100">
              <a:lnSpc>
                <a:spcPct val="70000"/>
              </a:lnSpc>
              <a:spcBef>
                <a:spcPts val="703"/>
              </a:spcBef>
              <a:buSzPct val="35000"/>
              <a:buBlip>
                <a:blip r:embed="rId2"/>
              </a:buBlip>
              <a:defRPr sz="39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t>Aprendizaje centrado en el estudiante</a:t>
            </a:r>
          </a:p>
          <a:p>
            <a:pPr marL="374363" indent="-374363" defTabSz="316100">
              <a:lnSpc>
                <a:spcPct val="70000"/>
              </a:lnSpc>
              <a:spcBef>
                <a:spcPts val="703"/>
              </a:spcBef>
              <a:buSzPct val="35000"/>
              <a:buBlip>
                <a:blip r:embed="rId2"/>
              </a:buBlip>
              <a:defRPr sz="39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t>Atención ala diversidad</a:t>
            </a:r>
          </a:p>
          <a:p>
            <a:pPr marL="374363" indent="-374363" defTabSz="316100">
              <a:lnSpc>
                <a:spcPct val="70000"/>
              </a:lnSpc>
              <a:spcBef>
                <a:spcPts val="703"/>
              </a:spcBef>
              <a:buSzPct val="35000"/>
              <a:buBlip>
                <a:blip r:embed="rId2"/>
              </a:buBlip>
              <a:defRPr sz="39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t>Calidad</a:t>
            </a:r>
          </a:p>
          <a:p>
            <a:pPr marL="374363" indent="-374363" defTabSz="316100">
              <a:lnSpc>
                <a:spcPct val="70000"/>
              </a:lnSpc>
              <a:spcBef>
                <a:spcPts val="703"/>
              </a:spcBef>
              <a:buSzPct val="35000"/>
              <a:buBlip>
                <a:blip r:embed="rId2"/>
              </a:buBlip>
              <a:defRPr sz="39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t>Tecnología educativa</a:t>
            </a:r>
          </a:p>
        </p:txBody>
      </p:sp>
      <p:sp>
        <p:nvSpPr>
          <p:cNvPr id="153" name="Shape 153"/>
          <p:cNvSpPr/>
          <p:nvPr/>
        </p:nvSpPr>
        <p:spPr>
          <a:xfrm>
            <a:off x="2762842" y="179174"/>
            <a:ext cx="3869646" cy="949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5700"/>
            </a:lvl1pPr>
          </a:lstStyle>
          <a:p>
            <a:r>
              <a:t>TENDENCIAS</a:t>
            </a:r>
          </a:p>
        </p:txBody>
      </p:sp>
    </p:spTree>
    <p:extLst>
      <p:ext uri="{BB962C8B-B14F-4D97-AF65-F5344CB8AC3E}">
        <p14:creationId xmlns:p14="http://schemas.microsoft.com/office/powerpoint/2010/main" val="3135449592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395536" y="775551"/>
            <a:ext cx="8280919" cy="5306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defTabSz="316100">
              <a:lnSpc>
                <a:spcPct val="60000"/>
              </a:lnSpc>
              <a:spcBef>
                <a:spcPts val="703"/>
              </a:spcBef>
              <a:defRPr sz="27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sz="2400" dirty="0"/>
              <a:t>Beltran (2005) </a:t>
            </a:r>
            <a:r>
              <a:rPr sz="2400" dirty="0" err="1"/>
              <a:t>destaca</a:t>
            </a:r>
            <a:r>
              <a:rPr sz="2400" dirty="0"/>
              <a:t> un </a:t>
            </a:r>
            <a:r>
              <a:rPr sz="2400" dirty="0" err="1"/>
              <a:t>programa</a:t>
            </a:r>
            <a:r>
              <a:rPr sz="2400" dirty="0"/>
              <a:t> </a:t>
            </a:r>
            <a:r>
              <a:rPr sz="2400" dirty="0" err="1"/>
              <a:t>académico</a:t>
            </a:r>
            <a:r>
              <a:rPr sz="2400" dirty="0"/>
              <a:t> </a:t>
            </a:r>
            <a:r>
              <a:rPr sz="2400" dirty="0" err="1"/>
              <a:t>conocida</a:t>
            </a:r>
            <a:r>
              <a:rPr sz="2400" dirty="0"/>
              <a:t> </a:t>
            </a:r>
            <a:r>
              <a:rPr sz="2400" dirty="0" err="1"/>
              <a:t>como</a:t>
            </a:r>
            <a:r>
              <a:rPr sz="2400" dirty="0"/>
              <a:t> la “</a:t>
            </a:r>
            <a:r>
              <a:rPr sz="2400" dirty="0" err="1"/>
              <a:t>fomación</a:t>
            </a:r>
            <a:r>
              <a:rPr sz="2400" dirty="0"/>
              <a:t> integral y flexible”: </a:t>
            </a:r>
            <a:r>
              <a:rPr sz="2400" dirty="0" err="1"/>
              <a:t>podrá</a:t>
            </a:r>
            <a:r>
              <a:rPr sz="2400" dirty="0"/>
              <a:t> </a:t>
            </a:r>
            <a:r>
              <a:rPr sz="2400" dirty="0" err="1"/>
              <a:t>elegir</a:t>
            </a:r>
            <a:r>
              <a:rPr sz="2400" dirty="0"/>
              <a:t> </a:t>
            </a:r>
            <a:r>
              <a:rPr sz="2400" dirty="0" err="1"/>
              <a:t>su</a:t>
            </a:r>
            <a:r>
              <a:rPr sz="2400" dirty="0"/>
              <a:t> </a:t>
            </a:r>
            <a:r>
              <a:rPr sz="2400" dirty="0" err="1"/>
              <a:t>carrera</a:t>
            </a:r>
            <a:r>
              <a:rPr sz="2400" dirty="0"/>
              <a:t>, </a:t>
            </a:r>
            <a:r>
              <a:rPr sz="2400" dirty="0" err="1"/>
              <a:t>región</a:t>
            </a:r>
            <a:r>
              <a:rPr sz="2400" dirty="0"/>
              <a:t>, </a:t>
            </a:r>
            <a:r>
              <a:rPr sz="2400" dirty="0" err="1"/>
              <a:t>facultad</a:t>
            </a:r>
            <a:r>
              <a:rPr sz="2400" dirty="0"/>
              <a:t>, </a:t>
            </a:r>
            <a:r>
              <a:rPr sz="2400" dirty="0" err="1"/>
              <a:t>contenidos</a:t>
            </a:r>
            <a:r>
              <a:rPr sz="2400" dirty="0"/>
              <a:t>, </a:t>
            </a:r>
            <a:r>
              <a:rPr sz="2400" dirty="0" err="1"/>
              <a:t>construir</a:t>
            </a:r>
            <a:r>
              <a:rPr sz="2400" dirty="0"/>
              <a:t>  un </a:t>
            </a:r>
            <a:r>
              <a:rPr sz="2400" dirty="0" err="1"/>
              <a:t>perfil</a:t>
            </a:r>
            <a:r>
              <a:rPr sz="2400" dirty="0"/>
              <a:t> de </a:t>
            </a:r>
            <a:r>
              <a:rPr sz="2400" dirty="0" err="1"/>
              <a:t>manera</a:t>
            </a:r>
            <a:r>
              <a:rPr sz="2400" dirty="0"/>
              <a:t> individual.</a:t>
            </a:r>
          </a:p>
          <a:p>
            <a:pPr defTabSz="316100">
              <a:lnSpc>
                <a:spcPct val="60000"/>
              </a:lnSpc>
              <a:spcBef>
                <a:spcPts val="703"/>
              </a:spcBef>
              <a:defRPr sz="27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endParaRPr sz="2400" dirty="0"/>
          </a:p>
          <a:p>
            <a:pPr defTabSz="316100">
              <a:lnSpc>
                <a:spcPct val="60000"/>
              </a:lnSpc>
              <a:spcBef>
                <a:spcPts val="703"/>
              </a:spcBef>
              <a:defRPr sz="27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sz="2400" dirty="0"/>
              <a:t>TUTORIA</a:t>
            </a:r>
          </a:p>
          <a:p>
            <a:pPr defTabSz="316100">
              <a:lnSpc>
                <a:spcPct val="60000"/>
              </a:lnSpc>
              <a:spcBef>
                <a:spcPts val="703"/>
              </a:spcBef>
              <a:defRPr sz="27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sz="2400" dirty="0" err="1"/>
              <a:t>Pretenden</a:t>
            </a:r>
            <a:r>
              <a:rPr sz="2400" dirty="0"/>
              <a:t> la </a:t>
            </a:r>
            <a:r>
              <a:rPr sz="2400" dirty="0" err="1"/>
              <a:t>formación</a:t>
            </a:r>
            <a:r>
              <a:rPr sz="2400" dirty="0"/>
              <a:t> integral </a:t>
            </a:r>
            <a:r>
              <a:rPr sz="2400" dirty="0" err="1"/>
              <a:t>ya</a:t>
            </a:r>
            <a:r>
              <a:rPr sz="2400" dirty="0"/>
              <a:t> sea </a:t>
            </a:r>
            <a:r>
              <a:rPr sz="2400" dirty="0" err="1"/>
              <a:t>desde</a:t>
            </a:r>
            <a:r>
              <a:rPr sz="2400" dirty="0"/>
              <a:t> un </a:t>
            </a:r>
            <a:r>
              <a:rPr sz="2400" dirty="0" err="1"/>
              <a:t>plano</a:t>
            </a:r>
            <a:r>
              <a:rPr sz="2400" dirty="0"/>
              <a:t> </a:t>
            </a:r>
            <a:r>
              <a:rPr sz="2400" dirty="0" err="1"/>
              <a:t>académico</a:t>
            </a:r>
            <a:r>
              <a:rPr sz="2400" dirty="0"/>
              <a:t> o personal</a:t>
            </a:r>
          </a:p>
          <a:p>
            <a:pPr defTabSz="316100">
              <a:lnSpc>
                <a:spcPct val="60000"/>
              </a:lnSpc>
              <a:spcBef>
                <a:spcPts val="703"/>
              </a:spcBef>
              <a:defRPr sz="27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endParaRPr sz="2400" dirty="0"/>
          </a:p>
          <a:p>
            <a:pPr defTabSz="316100">
              <a:lnSpc>
                <a:spcPct val="60000"/>
              </a:lnSpc>
              <a:spcBef>
                <a:spcPts val="703"/>
              </a:spcBef>
              <a:defRPr sz="27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sz="2400" dirty="0"/>
              <a:t>FORMACIÓN DEL PROFESORADO</a:t>
            </a:r>
          </a:p>
          <a:p>
            <a:pPr defTabSz="316100">
              <a:lnSpc>
                <a:spcPct val="60000"/>
              </a:lnSpc>
              <a:spcBef>
                <a:spcPts val="703"/>
              </a:spcBef>
              <a:defRPr sz="27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sz="2400" dirty="0" err="1"/>
              <a:t>Profesor</a:t>
            </a:r>
            <a:r>
              <a:rPr sz="2400" dirty="0"/>
              <a:t> de </a:t>
            </a:r>
            <a:r>
              <a:rPr sz="2400" dirty="0" err="1"/>
              <a:t>tiempo</a:t>
            </a:r>
            <a:r>
              <a:rPr sz="2400" dirty="0"/>
              <a:t> </a:t>
            </a:r>
            <a:r>
              <a:rPr sz="2400" dirty="0" err="1"/>
              <a:t>completo</a:t>
            </a:r>
            <a:r>
              <a:rPr sz="2400" dirty="0"/>
              <a:t> con </a:t>
            </a:r>
            <a:r>
              <a:rPr sz="2400" dirty="0" err="1"/>
              <a:t>perfil</a:t>
            </a:r>
            <a:r>
              <a:rPr sz="2400" dirty="0"/>
              <a:t> </a:t>
            </a:r>
            <a:r>
              <a:rPr sz="2400" dirty="0" err="1"/>
              <a:t>como</a:t>
            </a:r>
            <a:r>
              <a:rPr sz="2400" dirty="0"/>
              <a:t>:</a:t>
            </a:r>
          </a:p>
          <a:p>
            <a:pPr marL="259175" indent="-259175" defTabSz="316100">
              <a:lnSpc>
                <a:spcPct val="60000"/>
              </a:lnSpc>
              <a:spcBef>
                <a:spcPts val="703"/>
              </a:spcBef>
              <a:buSzPct val="35000"/>
              <a:buBlip>
                <a:blip r:embed="rId2"/>
              </a:buBlip>
              <a:defRPr sz="27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sz="2400" dirty="0" err="1"/>
              <a:t>Promep</a:t>
            </a:r>
            <a:r>
              <a:rPr sz="2400" dirty="0"/>
              <a:t> (</a:t>
            </a:r>
            <a:r>
              <a:rPr sz="2400" dirty="0" err="1"/>
              <a:t>Programa</a:t>
            </a:r>
            <a:r>
              <a:rPr sz="2400" dirty="0"/>
              <a:t> del </a:t>
            </a:r>
            <a:r>
              <a:rPr sz="2400" dirty="0" err="1"/>
              <a:t>Mejoramiento</a:t>
            </a:r>
            <a:r>
              <a:rPr sz="2400" dirty="0"/>
              <a:t> del </a:t>
            </a:r>
            <a:r>
              <a:rPr sz="2400" dirty="0" err="1"/>
              <a:t>Profesorado</a:t>
            </a:r>
            <a:r>
              <a:rPr sz="2400" dirty="0"/>
              <a:t>)</a:t>
            </a:r>
          </a:p>
          <a:p>
            <a:pPr marL="259175" indent="-259175" defTabSz="316100">
              <a:lnSpc>
                <a:spcPct val="60000"/>
              </a:lnSpc>
              <a:spcBef>
                <a:spcPts val="703"/>
              </a:spcBef>
              <a:buSzPct val="35000"/>
              <a:buBlip>
                <a:blip r:embed="rId2"/>
              </a:buBlip>
              <a:defRPr sz="27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sz="2400" dirty="0"/>
              <a:t>SNI ( </a:t>
            </a:r>
            <a:r>
              <a:rPr sz="2400" dirty="0" err="1"/>
              <a:t>Sistema</a:t>
            </a:r>
            <a:r>
              <a:rPr sz="2400" dirty="0"/>
              <a:t> </a:t>
            </a:r>
            <a:r>
              <a:rPr sz="2400" dirty="0" err="1"/>
              <a:t>Nacional</a:t>
            </a:r>
            <a:r>
              <a:rPr sz="2400" dirty="0"/>
              <a:t> de </a:t>
            </a:r>
            <a:r>
              <a:rPr sz="2400" dirty="0" err="1"/>
              <a:t>Investigadores</a:t>
            </a:r>
            <a:r>
              <a:rPr sz="2400" dirty="0"/>
              <a:t>) </a:t>
            </a:r>
          </a:p>
          <a:p>
            <a:pPr marL="259175" indent="-259175" defTabSz="316100">
              <a:lnSpc>
                <a:spcPct val="60000"/>
              </a:lnSpc>
              <a:spcBef>
                <a:spcPts val="703"/>
              </a:spcBef>
              <a:buSzPct val="35000"/>
              <a:buBlip>
                <a:blip r:embed="rId2"/>
              </a:buBlip>
              <a:defRPr sz="27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sz="2400" dirty="0" err="1"/>
              <a:t>Esdeped</a:t>
            </a:r>
            <a:r>
              <a:rPr sz="2400" dirty="0"/>
              <a:t> (</a:t>
            </a:r>
            <a:r>
              <a:rPr sz="2400" dirty="0" err="1"/>
              <a:t>Programa</a:t>
            </a:r>
            <a:r>
              <a:rPr sz="2400" dirty="0"/>
              <a:t> de </a:t>
            </a:r>
            <a:r>
              <a:rPr sz="2400" dirty="0" err="1"/>
              <a:t>Estímulos</a:t>
            </a:r>
            <a:r>
              <a:rPr sz="2400" dirty="0"/>
              <a:t> al Personal </a:t>
            </a:r>
            <a:r>
              <a:rPr sz="2400" dirty="0" err="1"/>
              <a:t>Docente</a:t>
            </a:r>
            <a:r>
              <a:rPr sz="2400" dirty="0"/>
              <a:t>) no se traduce en </a:t>
            </a:r>
            <a:r>
              <a:rPr sz="2400" dirty="0" err="1"/>
              <a:t>mejor</a:t>
            </a:r>
            <a:r>
              <a:rPr sz="2400" dirty="0"/>
              <a:t> </a:t>
            </a:r>
            <a:r>
              <a:rPr sz="2400" dirty="0" err="1"/>
              <a:t>desempeño</a:t>
            </a:r>
            <a:r>
              <a:rPr sz="2400" dirty="0"/>
              <a:t> </a:t>
            </a:r>
            <a:r>
              <a:rPr sz="2400" dirty="0" err="1"/>
              <a:t>docente</a:t>
            </a:r>
            <a:r>
              <a:rPr sz="2400" dirty="0"/>
              <a:t>, no </a:t>
            </a:r>
            <a:r>
              <a:rPr sz="2400" dirty="0" err="1"/>
              <a:t>existe</a:t>
            </a:r>
            <a:r>
              <a:rPr sz="2400" dirty="0"/>
              <a:t> </a:t>
            </a:r>
            <a:r>
              <a:rPr sz="2400" dirty="0" err="1"/>
              <a:t>diferencias</a:t>
            </a:r>
            <a:r>
              <a:rPr sz="2400" dirty="0"/>
              <a:t> entre </a:t>
            </a:r>
            <a:r>
              <a:rPr sz="2400" dirty="0" err="1"/>
              <a:t>profesores</a:t>
            </a:r>
            <a:r>
              <a:rPr sz="2400" dirty="0"/>
              <a:t> de </a:t>
            </a:r>
            <a:r>
              <a:rPr sz="2400" dirty="0" err="1"/>
              <a:t>asignatura</a:t>
            </a:r>
            <a:r>
              <a:rPr sz="2400" dirty="0"/>
              <a:t> y </a:t>
            </a:r>
            <a:r>
              <a:rPr sz="2400" dirty="0" err="1"/>
              <a:t>profesores</a:t>
            </a:r>
            <a:r>
              <a:rPr sz="2400" dirty="0"/>
              <a:t> </a:t>
            </a:r>
            <a:r>
              <a:rPr sz="2400" dirty="0" err="1"/>
              <a:t>titulares</a:t>
            </a:r>
            <a:r>
              <a:rPr sz="2400" dirty="0"/>
              <a:t>.</a:t>
            </a:r>
          </a:p>
          <a:p>
            <a:pPr defTabSz="316100">
              <a:lnSpc>
                <a:spcPct val="60000"/>
              </a:lnSpc>
              <a:spcBef>
                <a:spcPts val="703"/>
              </a:spcBef>
              <a:defRPr sz="27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endParaRPr sz="2400" dirty="0"/>
          </a:p>
          <a:p>
            <a:pPr defTabSz="316100">
              <a:lnSpc>
                <a:spcPct val="60000"/>
              </a:lnSpc>
              <a:spcBef>
                <a:spcPts val="703"/>
              </a:spcBef>
              <a:defRPr sz="27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sz="2400" dirty="0"/>
              <a:t>Hernández (2005) en el </a:t>
            </a:r>
            <a:r>
              <a:rPr sz="2400" dirty="0" err="1"/>
              <a:t>tema</a:t>
            </a:r>
            <a:r>
              <a:rPr sz="2400" dirty="0"/>
              <a:t> de </a:t>
            </a:r>
            <a:r>
              <a:rPr sz="2400" dirty="0" err="1"/>
              <a:t>evaluación</a:t>
            </a:r>
            <a:r>
              <a:rPr sz="2400" dirty="0"/>
              <a:t> </a:t>
            </a:r>
            <a:r>
              <a:rPr sz="2400" dirty="0" err="1"/>
              <a:t>menciona</a:t>
            </a:r>
            <a:r>
              <a:rPr sz="2400" dirty="0"/>
              <a:t> </a:t>
            </a:r>
            <a:r>
              <a:rPr sz="2400" dirty="0" err="1"/>
              <a:t>que</a:t>
            </a:r>
            <a:r>
              <a:rPr sz="2400" dirty="0"/>
              <a:t> </a:t>
            </a:r>
            <a:r>
              <a:rPr sz="2400" dirty="0" err="1"/>
              <a:t>debiera</a:t>
            </a:r>
            <a:r>
              <a:rPr sz="2400" dirty="0"/>
              <a:t> de </a:t>
            </a:r>
            <a:r>
              <a:rPr sz="2400" dirty="0" err="1"/>
              <a:t>estar</a:t>
            </a:r>
            <a:r>
              <a:rPr sz="2400" dirty="0"/>
              <a:t> </a:t>
            </a:r>
            <a:r>
              <a:rPr sz="2400" dirty="0" err="1"/>
              <a:t>orientado</a:t>
            </a:r>
            <a:r>
              <a:rPr sz="2400" dirty="0"/>
              <a:t> </a:t>
            </a:r>
            <a:r>
              <a:rPr sz="2400" dirty="0" err="1"/>
              <a:t>sobre</a:t>
            </a:r>
            <a:r>
              <a:rPr sz="2400" dirty="0"/>
              <a:t> </a:t>
            </a:r>
            <a:r>
              <a:rPr sz="2400" dirty="0" err="1"/>
              <a:t>una</a:t>
            </a:r>
            <a:r>
              <a:rPr sz="2400" dirty="0"/>
              <a:t> </a:t>
            </a:r>
            <a:r>
              <a:rPr sz="2400" dirty="0" err="1"/>
              <a:t>visión</a:t>
            </a:r>
            <a:r>
              <a:rPr sz="2400" dirty="0"/>
              <a:t> </a:t>
            </a:r>
            <a:r>
              <a:rPr sz="2400" dirty="0" err="1"/>
              <a:t>sobre</a:t>
            </a:r>
            <a:r>
              <a:rPr sz="2400" dirty="0"/>
              <a:t> </a:t>
            </a:r>
            <a:r>
              <a:rPr sz="2400" dirty="0" err="1"/>
              <a:t>como</a:t>
            </a:r>
            <a:r>
              <a:rPr sz="2400" dirty="0"/>
              <a:t> </a:t>
            </a:r>
            <a:r>
              <a:rPr sz="2400" dirty="0" err="1"/>
              <a:t>ser</a:t>
            </a:r>
            <a:r>
              <a:rPr sz="2400" dirty="0"/>
              <a:t> </a:t>
            </a:r>
            <a:r>
              <a:rPr sz="2400" dirty="0" err="1"/>
              <a:t>profesor</a:t>
            </a:r>
            <a:r>
              <a:rPr sz="2400" dirty="0"/>
              <a:t>, la </a:t>
            </a:r>
            <a:r>
              <a:rPr sz="2400" dirty="0" err="1"/>
              <a:t>importancia</a:t>
            </a:r>
            <a:r>
              <a:rPr sz="2400" dirty="0"/>
              <a:t> y la </a:t>
            </a:r>
            <a:r>
              <a:rPr sz="2400" dirty="0" err="1"/>
              <a:t>implicación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21200262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611560" y="476672"/>
            <a:ext cx="230425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1970</a:t>
            </a:r>
          </a:p>
          <a:p>
            <a:pPr algn="ctr"/>
            <a:r>
              <a:rPr lang="es-MX" dirty="0" smtClean="0"/>
              <a:t>TEORIAS MARXISTAS Y NEOMARXISTAS</a:t>
            </a:r>
            <a:endParaRPr lang="es-MX" dirty="0"/>
          </a:p>
        </p:txBody>
      </p:sp>
      <p:sp>
        <p:nvSpPr>
          <p:cNvPr id="8" name="7 Rectángulo redondeado"/>
          <p:cNvSpPr/>
          <p:nvPr/>
        </p:nvSpPr>
        <p:spPr>
          <a:xfrm>
            <a:off x="6012160" y="548680"/>
            <a:ext cx="237626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1990</a:t>
            </a:r>
          </a:p>
          <a:p>
            <a:pPr algn="ctr"/>
            <a:r>
              <a:rPr lang="es-MX" dirty="0" smtClean="0"/>
              <a:t>LATINOAMERICA</a:t>
            </a:r>
            <a:endParaRPr lang="es-MX" dirty="0"/>
          </a:p>
        </p:txBody>
      </p:sp>
      <p:cxnSp>
        <p:nvCxnSpPr>
          <p:cNvPr id="10" name="9 Conector recto de flecha"/>
          <p:cNvCxnSpPr>
            <a:stCxn id="7" idx="3"/>
          </p:cNvCxnSpPr>
          <p:nvPr/>
        </p:nvCxnSpPr>
        <p:spPr>
          <a:xfrm>
            <a:off x="2915816" y="980728"/>
            <a:ext cx="30243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611560" y="1988840"/>
            <a:ext cx="7416824" cy="187220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POLITICAS PUBLICAS: “Son el conjunto de objetivos , decisiones y acciones  que lleva a cabo un gobierno para solucionar los problemas  que en un momento determinado  los ciudadanos y el propio gobierno consideran prioritario” (Tamayo, 1997:282)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935057" y="4077072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MX" dirty="0" smtClean="0"/>
              <a:t>Formación de la agenda</a:t>
            </a:r>
          </a:p>
          <a:p>
            <a:pPr marL="342900" indent="-342900">
              <a:buAutoNum type="arabicParenR"/>
            </a:pPr>
            <a:r>
              <a:rPr lang="es-MX" dirty="0" smtClean="0"/>
              <a:t>Diseño</a:t>
            </a:r>
          </a:p>
          <a:p>
            <a:pPr marL="342900" indent="-342900">
              <a:buAutoNum type="arabicParenR"/>
            </a:pPr>
            <a:r>
              <a:rPr lang="es-MX" dirty="0" smtClean="0"/>
              <a:t>Implementación</a:t>
            </a:r>
          </a:p>
          <a:p>
            <a:pPr marL="342900" indent="-342900">
              <a:buAutoNum type="arabicParenR"/>
            </a:pPr>
            <a:r>
              <a:rPr lang="es-MX" dirty="0" smtClean="0"/>
              <a:t>Evaluación</a:t>
            </a:r>
          </a:p>
          <a:p>
            <a:pPr marL="342900" indent="-342900">
              <a:buAutoNum type="arabicParenR"/>
            </a:pPr>
            <a:r>
              <a:rPr lang="es-MX" dirty="0" smtClean="0"/>
              <a:t>Terminación  </a:t>
            </a:r>
          </a:p>
          <a:p>
            <a:pPr marL="342900" indent="-342900">
              <a:buAutoNum type="arabicParenR"/>
            </a:pPr>
            <a:endParaRPr lang="es-MX" dirty="0"/>
          </a:p>
          <a:p>
            <a:pPr algn="r"/>
            <a:r>
              <a:rPr lang="es-MX" dirty="0" smtClean="0"/>
              <a:t>De arriba hacia abajo (top </a:t>
            </a:r>
            <a:r>
              <a:rPr lang="es-MX" dirty="0" err="1" smtClean="0"/>
              <a:t>down</a:t>
            </a:r>
            <a:r>
              <a:rPr lang="es-MX" dirty="0" smtClean="0"/>
              <a:t>)</a:t>
            </a:r>
          </a:p>
          <a:p>
            <a:pPr algn="r"/>
            <a:r>
              <a:rPr lang="es-MX" dirty="0" smtClean="0"/>
              <a:t>De abajo hacia arriba (</a:t>
            </a:r>
            <a:r>
              <a:rPr lang="es-MX" dirty="0" err="1" smtClean="0"/>
              <a:t>bottom</a:t>
            </a:r>
            <a:r>
              <a:rPr lang="es-MX" dirty="0" smtClean="0"/>
              <a:t> up)</a:t>
            </a:r>
          </a:p>
          <a:p>
            <a:pPr marL="342900" indent="-342900">
              <a:buAutoNum type="arabicParenR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8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395536" y="265259"/>
            <a:ext cx="8424935" cy="6057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defTabSz="316100">
              <a:lnSpc>
                <a:spcPct val="80000"/>
              </a:lnSpc>
              <a:spcBef>
                <a:spcPts val="703"/>
              </a:spcBef>
              <a:defRPr sz="31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sz="2800" dirty="0"/>
              <a:t> Esquivel (2002) </a:t>
            </a:r>
            <a:r>
              <a:rPr sz="2800" dirty="0" err="1"/>
              <a:t>sigue</a:t>
            </a:r>
            <a:r>
              <a:rPr sz="2800" dirty="0"/>
              <a:t> la </a:t>
            </a:r>
            <a:r>
              <a:rPr sz="2800" dirty="0" err="1"/>
              <a:t>ruta</a:t>
            </a:r>
            <a:r>
              <a:rPr sz="2800" dirty="0"/>
              <a:t> de </a:t>
            </a:r>
            <a:r>
              <a:rPr sz="2800" dirty="0" err="1"/>
              <a:t>evaluación</a:t>
            </a:r>
            <a:r>
              <a:rPr sz="2800" dirty="0"/>
              <a:t> </a:t>
            </a:r>
            <a:r>
              <a:rPr sz="2800" dirty="0" err="1"/>
              <a:t>situada</a:t>
            </a:r>
            <a:r>
              <a:rPr sz="2800" dirty="0"/>
              <a:t> </a:t>
            </a:r>
            <a:r>
              <a:rPr sz="2800" dirty="0" err="1"/>
              <a:t>dentro</a:t>
            </a:r>
            <a:r>
              <a:rPr sz="2800" dirty="0"/>
              <a:t> del </a:t>
            </a:r>
            <a:r>
              <a:rPr sz="2800" dirty="0" err="1"/>
              <a:t>paradigma</a:t>
            </a:r>
            <a:r>
              <a:rPr sz="2800" dirty="0"/>
              <a:t> </a:t>
            </a:r>
            <a:r>
              <a:rPr sz="2800" dirty="0" err="1"/>
              <a:t>interpretativo</a:t>
            </a:r>
            <a:r>
              <a:rPr sz="2800" dirty="0"/>
              <a:t> </a:t>
            </a:r>
            <a:r>
              <a:rPr sz="2800" dirty="0" err="1"/>
              <a:t>busca</a:t>
            </a:r>
            <a:r>
              <a:rPr sz="2800" dirty="0"/>
              <a:t> la </a:t>
            </a:r>
            <a:r>
              <a:rPr sz="2800" dirty="0" err="1"/>
              <a:t>solución</a:t>
            </a:r>
            <a:r>
              <a:rPr sz="2800" dirty="0"/>
              <a:t> de </a:t>
            </a:r>
          </a:p>
          <a:p>
            <a:pPr defTabSz="316100">
              <a:lnSpc>
                <a:spcPct val="80000"/>
              </a:lnSpc>
              <a:spcBef>
                <a:spcPts val="703"/>
              </a:spcBef>
              <a:defRPr sz="31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sz="2800" dirty="0" err="1"/>
              <a:t>problemas</a:t>
            </a:r>
            <a:r>
              <a:rPr sz="2800" dirty="0"/>
              <a:t> </a:t>
            </a:r>
            <a:r>
              <a:rPr sz="2800" dirty="0" err="1"/>
              <a:t>concretos</a:t>
            </a:r>
            <a:r>
              <a:rPr sz="2800" dirty="0"/>
              <a:t> en </a:t>
            </a:r>
            <a:r>
              <a:rPr sz="2800" dirty="0" err="1"/>
              <a:t>este</a:t>
            </a:r>
            <a:r>
              <a:rPr sz="2800" dirty="0"/>
              <a:t> </a:t>
            </a:r>
            <a:r>
              <a:rPr sz="2800" dirty="0" err="1"/>
              <a:t>caso</a:t>
            </a:r>
            <a:r>
              <a:rPr sz="2800" dirty="0"/>
              <a:t> la </a:t>
            </a:r>
            <a:r>
              <a:rPr sz="2800" dirty="0" err="1"/>
              <a:t>evaluación</a:t>
            </a:r>
            <a:r>
              <a:rPr sz="2800" dirty="0"/>
              <a:t> curricular.</a:t>
            </a:r>
          </a:p>
          <a:p>
            <a:pPr defTabSz="316100">
              <a:lnSpc>
                <a:spcPct val="80000"/>
              </a:lnSpc>
              <a:spcBef>
                <a:spcPts val="703"/>
              </a:spcBef>
              <a:defRPr sz="31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endParaRPr sz="2800" dirty="0"/>
          </a:p>
          <a:p>
            <a:pPr defTabSz="316100">
              <a:lnSpc>
                <a:spcPct val="80000"/>
              </a:lnSpc>
              <a:spcBef>
                <a:spcPts val="703"/>
              </a:spcBef>
              <a:defRPr sz="31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sz="2800" dirty="0"/>
              <a:t>Saucedo, Hernández y Rodriguez (2010) </a:t>
            </a:r>
            <a:r>
              <a:rPr sz="2800" dirty="0" err="1"/>
              <a:t>realizan</a:t>
            </a:r>
            <a:r>
              <a:rPr sz="2800" dirty="0"/>
              <a:t> </a:t>
            </a:r>
            <a:r>
              <a:rPr sz="2800" dirty="0" err="1"/>
              <a:t>una</a:t>
            </a:r>
            <a:r>
              <a:rPr sz="2800" dirty="0"/>
              <a:t> </a:t>
            </a:r>
            <a:r>
              <a:rPr sz="2800" dirty="0" err="1"/>
              <a:t>investigación</a:t>
            </a:r>
            <a:r>
              <a:rPr sz="2800" dirty="0"/>
              <a:t> </a:t>
            </a:r>
            <a:r>
              <a:rPr sz="2800" dirty="0" err="1"/>
              <a:t>para</a:t>
            </a:r>
            <a:r>
              <a:rPr sz="2800" dirty="0"/>
              <a:t> </a:t>
            </a:r>
            <a:r>
              <a:rPr sz="2800" dirty="0" err="1"/>
              <a:t>detectar</a:t>
            </a:r>
            <a:r>
              <a:rPr sz="2800" dirty="0"/>
              <a:t> </a:t>
            </a:r>
            <a:r>
              <a:rPr sz="2800" dirty="0" err="1"/>
              <a:t>preceptos</a:t>
            </a:r>
            <a:r>
              <a:rPr sz="2800" dirty="0"/>
              <a:t> de los </a:t>
            </a:r>
            <a:r>
              <a:rPr sz="2800" dirty="0" err="1"/>
              <a:t>empleadores</a:t>
            </a:r>
            <a:r>
              <a:rPr sz="2800" dirty="0"/>
              <a:t>, se </a:t>
            </a:r>
            <a:r>
              <a:rPr sz="2800" dirty="0" err="1"/>
              <a:t>contacta</a:t>
            </a:r>
            <a:r>
              <a:rPr sz="2800" dirty="0"/>
              <a:t> los </a:t>
            </a:r>
            <a:r>
              <a:rPr sz="2800" dirty="0" err="1"/>
              <a:t>egresados</a:t>
            </a:r>
            <a:r>
              <a:rPr sz="2800" dirty="0"/>
              <a:t> </a:t>
            </a:r>
            <a:r>
              <a:rPr sz="2800" dirty="0" err="1"/>
              <a:t>para</a:t>
            </a:r>
            <a:r>
              <a:rPr sz="2800" dirty="0"/>
              <a:t> </a:t>
            </a:r>
            <a:r>
              <a:rPr sz="2800" dirty="0" err="1"/>
              <a:t>reconocer</a:t>
            </a:r>
            <a:r>
              <a:rPr sz="2800" dirty="0"/>
              <a:t> </a:t>
            </a:r>
            <a:r>
              <a:rPr sz="2800" dirty="0" err="1"/>
              <a:t>sus</a:t>
            </a:r>
            <a:r>
              <a:rPr sz="2800" dirty="0"/>
              <a:t> </a:t>
            </a:r>
            <a:r>
              <a:rPr sz="2800" dirty="0" err="1"/>
              <a:t>puntos</a:t>
            </a:r>
            <a:r>
              <a:rPr sz="2800" dirty="0"/>
              <a:t> de vista y </a:t>
            </a:r>
            <a:r>
              <a:rPr sz="2800" dirty="0" err="1"/>
              <a:t>experiencias</a:t>
            </a:r>
            <a:r>
              <a:rPr sz="2800" dirty="0"/>
              <a:t> </a:t>
            </a:r>
            <a:r>
              <a:rPr sz="2800" dirty="0" err="1"/>
              <a:t>referentes</a:t>
            </a:r>
            <a:r>
              <a:rPr sz="2800" dirty="0"/>
              <a:t> al </a:t>
            </a:r>
            <a:r>
              <a:rPr sz="2800" dirty="0" err="1"/>
              <a:t>nivel</a:t>
            </a:r>
            <a:r>
              <a:rPr sz="2800" dirty="0"/>
              <a:t> </a:t>
            </a:r>
            <a:r>
              <a:rPr sz="2800" dirty="0" err="1"/>
              <a:t>académico</a:t>
            </a:r>
            <a:r>
              <a:rPr sz="2800" dirty="0"/>
              <a:t> </a:t>
            </a:r>
            <a:r>
              <a:rPr sz="2800" dirty="0" err="1"/>
              <a:t>obtenido</a:t>
            </a:r>
            <a:r>
              <a:rPr sz="2800" dirty="0"/>
              <a:t> </a:t>
            </a:r>
            <a:r>
              <a:rPr sz="2800" dirty="0" err="1"/>
              <a:t>durante</a:t>
            </a:r>
            <a:r>
              <a:rPr sz="2800" dirty="0"/>
              <a:t> </a:t>
            </a:r>
            <a:r>
              <a:rPr sz="2800" dirty="0" err="1"/>
              <a:t>su</a:t>
            </a:r>
            <a:r>
              <a:rPr sz="2800" dirty="0"/>
              <a:t> </a:t>
            </a:r>
            <a:r>
              <a:rPr sz="2800" dirty="0" err="1"/>
              <a:t>formación</a:t>
            </a:r>
            <a:r>
              <a:rPr sz="2800" dirty="0"/>
              <a:t> </a:t>
            </a:r>
            <a:r>
              <a:rPr sz="2800" dirty="0" err="1"/>
              <a:t>profesional</a:t>
            </a:r>
            <a:r>
              <a:rPr sz="2800" dirty="0"/>
              <a:t> </a:t>
            </a:r>
            <a:r>
              <a:rPr sz="2800" dirty="0" err="1"/>
              <a:t>para</a:t>
            </a:r>
            <a:r>
              <a:rPr sz="2800" dirty="0"/>
              <a:t> </a:t>
            </a:r>
            <a:r>
              <a:rPr sz="2800" dirty="0" err="1"/>
              <a:t>que</a:t>
            </a:r>
            <a:r>
              <a:rPr sz="2800" dirty="0"/>
              <a:t> </a:t>
            </a:r>
            <a:r>
              <a:rPr sz="2800" dirty="0" err="1"/>
              <a:t>cumplan</a:t>
            </a:r>
            <a:r>
              <a:rPr sz="2800" dirty="0"/>
              <a:t> </a:t>
            </a:r>
            <a:r>
              <a:rPr sz="2800" dirty="0" err="1"/>
              <a:t>las</a:t>
            </a:r>
            <a:r>
              <a:rPr sz="2800" dirty="0"/>
              <a:t> </a:t>
            </a:r>
            <a:r>
              <a:rPr sz="2800" dirty="0" err="1"/>
              <a:t>necesidades</a:t>
            </a:r>
            <a:r>
              <a:rPr sz="2800" dirty="0"/>
              <a:t> del campo </a:t>
            </a:r>
            <a:r>
              <a:rPr sz="2800" dirty="0" err="1"/>
              <a:t>laboral</a:t>
            </a:r>
            <a:r>
              <a:rPr sz="2800" dirty="0"/>
              <a:t>.</a:t>
            </a:r>
          </a:p>
          <a:p>
            <a:pPr defTabSz="316100">
              <a:lnSpc>
                <a:spcPct val="80000"/>
              </a:lnSpc>
              <a:spcBef>
                <a:spcPts val="703"/>
              </a:spcBef>
              <a:defRPr sz="31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endParaRPr sz="2800" dirty="0"/>
          </a:p>
          <a:p>
            <a:pPr defTabSz="316100">
              <a:lnSpc>
                <a:spcPct val="80000"/>
              </a:lnSpc>
              <a:spcBef>
                <a:spcPts val="703"/>
              </a:spcBef>
              <a:defRPr sz="3100"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pPr>
            <a:r>
              <a:rPr sz="2800" dirty="0"/>
              <a:t>Hernández (2010) </a:t>
            </a:r>
            <a:r>
              <a:rPr sz="2800" dirty="0" err="1"/>
              <a:t>resalta</a:t>
            </a:r>
            <a:r>
              <a:rPr sz="2800" dirty="0"/>
              <a:t> la </a:t>
            </a:r>
            <a:r>
              <a:rPr sz="2800" dirty="0" err="1"/>
              <a:t>escasa</a:t>
            </a:r>
            <a:r>
              <a:rPr sz="2800" dirty="0"/>
              <a:t> </a:t>
            </a:r>
            <a:r>
              <a:rPr sz="2800" dirty="0" err="1"/>
              <a:t>importancia</a:t>
            </a:r>
            <a:r>
              <a:rPr sz="2800" dirty="0"/>
              <a:t> </a:t>
            </a:r>
            <a:r>
              <a:rPr sz="2800" dirty="0" err="1"/>
              <a:t>que</a:t>
            </a:r>
            <a:r>
              <a:rPr sz="2800" dirty="0"/>
              <a:t> se la da a la </a:t>
            </a:r>
            <a:r>
              <a:rPr sz="2800" dirty="0" err="1"/>
              <a:t>participación</a:t>
            </a:r>
            <a:r>
              <a:rPr sz="2800" dirty="0"/>
              <a:t> de los </a:t>
            </a:r>
            <a:r>
              <a:rPr sz="2800" dirty="0" err="1"/>
              <a:t>estudiantes</a:t>
            </a:r>
            <a:r>
              <a:rPr sz="2800" dirty="0"/>
              <a:t> en el </a:t>
            </a:r>
            <a:r>
              <a:rPr sz="2800" dirty="0" err="1"/>
              <a:t>proceso</a:t>
            </a:r>
            <a:r>
              <a:rPr sz="2800" dirty="0"/>
              <a:t> de </a:t>
            </a:r>
            <a:r>
              <a:rPr sz="2800" dirty="0" err="1"/>
              <a:t>evaluación</a:t>
            </a:r>
            <a:r>
              <a:rPr sz="2800" dirty="0"/>
              <a:t> y en el </a:t>
            </a:r>
            <a:r>
              <a:rPr sz="2800" dirty="0" err="1"/>
              <a:t>diseño</a:t>
            </a:r>
            <a:r>
              <a:rPr sz="2800" dirty="0"/>
              <a:t> de planes y </a:t>
            </a:r>
            <a:r>
              <a:rPr sz="2800" dirty="0" err="1"/>
              <a:t>programas</a:t>
            </a:r>
            <a:r>
              <a:rPr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95920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399917"/>
              </p:ext>
            </p:extLst>
          </p:nvPr>
        </p:nvGraphicFramePr>
        <p:xfrm>
          <a:off x="179513" y="116632"/>
          <a:ext cx="8856984" cy="6755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0447"/>
                <a:gridCol w="1135511"/>
                <a:gridCol w="6231026"/>
              </a:tblGrid>
              <a:tr h="4935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Autores 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TENDENCIAS.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/>
                </a:tc>
              </a:tr>
              <a:tr h="4935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Políticas o reformas educativas 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Apple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Análisis crítico del </a:t>
                      </a:r>
                      <a:r>
                        <a:rPr lang="es-MX" sz="1400" dirty="0" err="1">
                          <a:effectLst/>
                        </a:rPr>
                        <a:t>curriculum</a:t>
                      </a:r>
                      <a:r>
                        <a:rPr lang="es-MX" sz="1400" dirty="0">
                          <a:effectLst/>
                        </a:rPr>
                        <a:t>.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/>
                </a:tc>
              </a:tr>
              <a:tr h="4935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Teorías Marxistas y neomarxistas 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Currículo como texto político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/>
                </a:tc>
              </a:tr>
              <a:tr h="9871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Políticas curriculares (Argentina, chile y Paraguay)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Dussel 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Análisis comparativo de las políticas educativas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/>
                </a:tc>
              </a:tr>
              <a:tr h="14807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Políticas publicas 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Tamayo 1997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1)Formación de la Agenda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2) Diseño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3) Implementación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0780" algn="l"/>
                        </a:tabLst>
                      </a:pPr>
                      <a:r>
                        <a:rPr lang="es-MX" sz="1400" dirty="0">
                          <a:effectLst/>
                        </a:rPr>
                        <a:t>4)Evaluación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0780" algn="l"/>
                        </a:tabLst>
                      </a:pPr>
                      <a:r>
                        <a:rPr lang="es-MX" sz="1400" dirty="0">
                          <a:effectLst/>
                        </a:rPr>
                        <a:t>5)terminación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0780" algn="l"/>
                        </a:tabLst>
                      </a:pPr>
                      <a:r>
                        <a:rPr lang="es-MX" sz="1400" dirty="0">
                          <a:effectLst/>
                        </a:rPr>
                        <a:t>(Top </a:t>
                      </a:r>
                      <a:r>
                        <a:rPr lang="es-MX" sz="1400" dirty="0" err="1">
                          <a:effectLst/>
                        </a:rPr>
                        <a:t>down</a:t>
                      </a:r>
                      <a:r>
                        <a:rPr lang="es-MX" sz="1400" dirty="0">
                          <a:effectLst/>
                        </a:rPr>
                        <a:t>, </a:t>
                      </a:r>
                      <a:r>
                        <a:rPr lang="es-MX" sz="1400" dirty="0" err="1">
                          <a:effectLst/>
                        </a:rPr>
                        <a:t>bottom</a:t>
                      </a:r>
                      <a:r>
                        <a:rPr lang="es-MX" sz="1400" dirty="0">
                          <a:effectLst/>
                        </a:rPr>
                        <a:t> up)	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/>
                </a:tc>
              </a:tr>
              <a:tr h="61407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Políticas curriculares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Elmore y Sykes 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Cuerpo formal de leyes y reglamento relacionados  con lo que debe ser enseñado en la escuela.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/>
                </a:tc>
              </a:tr>
              <a:tr h="206205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Kridel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Las políticas curriculares  está relacionado con aquellos cursos  de acción  directos o indirectos que afectan el currículo</a:t>
                      </a:r>
                      <a:r>
                        <a:rPr lang="es-MX" sz="1400" dirty="0" smtClean="0">
                          <a:effectLst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 Existen 3 clases de políticas curriculares: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Formales: son </a:t>
                      </a:r>
                      <a:r>
                        <a:rPr lang="es-MX" sz="1400" dirty="0" smtClean="0">
                          <a:effectLst/>
                        </a:rPr>
                        <a:t>guías </a:t>
                      </a:r>
                      <a:r>
                        <a:rPr lang="es-MX" sz="1400" dirty="0">
                          <a:effectLst/>
                        </a:rPr>
                        <a:t>oficiales y obligatorias para todas las esc.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Implícitas: Emanan de la administración  y del gobierno que influyen en la practica del currículo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Discretas: experiencia y conocimiento practico empleado por los docentes, escuela, administración escolar y personal.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67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81" y="3068960"/>
            <a:ext cx="747459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214008"/>
              </p:ext>
            </p:extLst>
          </p:nvPr>
        </p:nvGraphicFramePr>
        <p:xfrm>
          <a:off x="192591" y="548680"/>
          <a:ext cx="8771898" cy="2441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6129"/>
                <a:gridCol w="1124603"/>
                <a:gridCol w="6171166"/>
              </a:tblGrid>
              <a:tr h="3924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Política curricular de la </a:t>
                      </a:r>
                      <a:r>
                        <a:rPr lang="es-MX" sz="1400" dirty="0" err="1" smtClean="0">
                          <a:effectLst/>
                        </a:rPr>
                        <a:t>Educ.Bas</a:t>
                      </a:r>
                      <a:r>
                        <a:rPr lang="es-MX" sz="1400" dirty="0" smtClean="0">
                          <a:effectLst/>
                        </a:rPr>
                        <a:t>.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29 artículos, 19 documentos institucionales, 9 libros y 5 tesis doctorales y 3 ponencias.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/>
                </a:tc>
              </a:tr>
              <a:tr h="3924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Programa para la Modernización Educativa (PME) 1992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México 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Calidad y equidad del currículo.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/>
                </a:tc>
              </a:tr>
              <a:tr h="261657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Programa de Desarrollo educativo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Zedillo 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Programa de Desarrollo educativo 1995-2000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/>
                </a:tc>
              </a:tr>
              <a:tr h="26165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Fox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Plan Nacional de Educación 2001-2006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/>
                </a:tc>
              </a:tr>
              <a:tr h="47782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Calderón 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Programa Sectorial de Educación 2007-2012 (Alianza para la Calidad de la Educación) 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3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620688"/>
            <a:ext cx="768000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3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05626" cy="43924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3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40871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3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48072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3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4"/>
          <a:stretch/>
        </p:blipFill>
        <p:spPr bwMode="auto">
          <a:xfrm>
            <a:off x="1835696" y="858949"/>
            <a:ext cx="5634211" cy="480229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3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</TotalTime>
  <Words>1001</Words>
  <Application>Microsoft Office PowerPoint</Application>
  <PresentationFormat>Presentación en pantalla (4:3)</PresentationFormat>
  <Paragraphs>131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Viajes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NIVEL MEDIO SUPERIOR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Vaio</dc:creator>
  <cp:lastModifiedBy>Vaio</cp:lastModifiedBy>
  <cp:revision>12</cp:revision>
  <dcterms:created xsi:type="dcterms:W3CDTF">2015-10-23T17:31:22Z</dcterms:created>
  <dcterms:modified xsi:type="dcterms:W3CDTF">2015-10-24T15:41:03Z</dcterms:modified>
</cp:coreProperties>
</file>