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70" r:id="rId8"/>
    <p:sldId id="271" r:id="rId9"/>
    <p:sldId id="273" r:id="rId10"/>
    <p:sldId id="274" r:id="rId11"/>
    <p:sldId id="275" r:id="rId12"/>
    <p:sldId id="276" r:id="rId13"/>
    <p:sldId id="261" r:id="rId14"/>
    <p:sldId id="277" r:id="rId15"/>
    <p:sldId id="266" r:id="rId16"/>
    <p:sldId id="282" r:id="rId17"/>
    <p:sldId id="283" r:id="rId18"/>
    <p:sldId id="284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98BD38B-DC15-4052-8391-93BCB64324B4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876E7DD-88A6-4D7E-83D3-D096BA37CC9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Los actores del currículo en México: un campo de conocimiento en constitución.</a:t>
            </a:r>
            <a:endParaRPr lang="es-MX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MX" sz="2000" dirty="0" smtClean="0"/>
              <a:t>Carrasco </a:t>
            </a:r>
            <a:r>
              <a:rPr lang="es-MX" sz="2000" dirty="0" err="1" smtClean="0"/>
              <a:t>Lilaitzel</a:t>
            </a:r>
            <a:endParaRPr lang="es-MX" sz="2000" dirty="0" smtClean="0"/>
          </a:p>
          <a:p>
            <a:r>
              <a:rPr lang="es-MX" sz="2000" dirty="0" smtClean="0"/>
              <a:t>De la Torre J. Arturo</a:t>
            </a:r>
          </a:p>
          <a:p>
            <a:r>
              <a:rPr lang="es-MX" sz="2000" dirty="0" smtClean="0"/>
              <a:t>Gutiérrez Ma. Isabel</a:t>
            </a:r>
          </a:p>
          <a:p>
            <a:r>
              <a:rPr lang="es-MX" sz="2000" dirty="0" smtClean="0"/>
              <a:t>Orduña Mónica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92696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15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836712"/>
            <a:ext cx="7024744" cy="782960"/>
          </a:xfrm>
        </p:spPr>
        <p:txBody>
          <a:bodyPr/>
          <a:lstStyle/>
          <a:p>
            <a:r>
              <a:rPr lang="es-MX" dirty="0" smtClean="0"/>
              <a:t>Líneas de continuidad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844824"/>
            <a:ext cx="7128908" cy="381642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/>
              <a:t>Forma en que los </a:t>
            </a:r>
            <a:r>
              <a:rPr lang="es-MX" i="1" dirty="0"/>
              <a:t>estudiantes</a:t>
            </a:r>
            <a:r>
              <a:rPr lang="es-MX" dirty="0"/>
              <a:t> se acercan al conocimiento, su participación en aula e interacción con el docente.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/>
              <a:t>Concepción previa de los </a:t>
            </a:r>
            <a:r>
              <a:rPr lang="es-MX" i="1" dirty="0"/>
              <a:t>estudiantes</a:t>
            </a:r>
            <a:r>
              <a:rPr lang="es-MX" dirty="0"/>
              <a:t> con relación a la enseñanza para la consolidación de los procesos de formación</a:t>
            </a:r>
            <a:r>
              <a:rPr lang="es-MX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MX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MX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1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854968"/>
          </a:xfrm>
        </p:spPr>
        <p:txBody>
          <a:bodyPr/>
          <a:lstStyle/>
          <a:p>
            <a:r>
              <a:rPr lang="es-MX" dirty="0" smtClean="0"/>
              <a:t>Líneas de continuidad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916831"/>
            <a:ext cx="6777317" cy="402506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 smtClean="0"/>
              <a:t>Formación de </a:t>
            </a:r>
            <a:r>
              <a:rPr lang="es-MX" i="1" dirty="0" smtClean="0"/>
              <a:t>docentes</a:t>
            </a:r>
            <a:r>
              <a:rPr lang="es-MX" dirty="0" smtClean="0"/>
              <a:t> que promuevan ambientes de aprendizaje desde distintas perspectivas.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 smtClean="0"/>
              <a:t>Idoneidad de las prácticas con relación a la teoría.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dirty="0" smtClean="0"/>
              <a:t>Los </a:t>
            </a:r>
            <a:r>
              <a:rPr lang="es-MX" i="1" dirty="0" smtClean="0"/>
              <a:t>educadores</a:t>
            </a:r>
            <a:r>
              <a:rPr lang="es-MX" dirty="0" smtClean="0"/>
              <a:t> como agentes activos.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93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es-MX" dirty="0" smtClean="0"/>
              <a:t>Líneas de continuidad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410445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dirty="0" smtClean="0"/>
              <a:t>Perfil docente = </a:t>
            </a:r>
            <a:r>
              <a:rPr lang="es-MX" i="1" dirty="0" smtClean="0"/>
              <a:t>saber hacer</a:t>
            </a:r>
            <a:r>
              <a:rPr lang="es-MX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dirty="0" smtClean="0"/>
              <a:t>Indagar </a:t>
            </a:r>
            <a:r>
              <a:rPr lang="es-MX" i="1" dirty="0"/>
              <a:t>cambios</a:t>
            </a:r>
            <a:r>
              <a:rPr lang="es-MX" dirty="0"/>
              <a:t> que la sociedad vive de manera acelerada en los proyectos educativos actuales.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dirty="0"/>
              <a:t>Indagar los </a:t>
            </a:r>
            <a:r>
              <a:rPr lang="es-MX" i="1" dirty="0"/>
              <a:t>escenarios educativos </a:t>
            </a:r>
            <a:r>
              <a:rPr lang="es-MX" dirty="0"/>
              <a:t>desde diferentes ángulos y disciplinas sobre todo lo curricular</a:t>
            </a:r>
            <a:r>
              <a:rPr lang="es-MX" dirty="0" smtClean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12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792088"/>
          </a:xfrm>
        </p:spPr>
        <p:txBody>
          <a:bodyPr/>
          <a:lstStyle/>
          <a:p>
            <a:r>
              <a:rPr lang="es-MX" dirty="0" smtClean="0"/>
              <a:t>Tendencias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24847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MX" b="1" dirty="0" smtClean="0"/>
              <a:t>En general:</a:t>
            </a:r>
          </a:p>
          <a:p>
            <a:r>
              <a:rPr lang="es-MX" dirty="0" smtClean="0"/>
              <a:t>Considerar </a:t>
            </a:r>
            <a:r>
              <a:rPr lang="es-MX" dirty="0"/>
              <a:t>a los estudiantes y docentes como actores activos en la innovación curricular</a:t>
            </a:r>
            <a:r>
              <a:rPr lang="es-MX" dirty="0" smtClean="0"/>
              <a:t>. Son actores curriculares.</a:t>
            </a:r>
          </a:p>
          <a:p>
            <a:r>
              <a:rPr lang="es-MX" dirty="0" smtClean="0"/>
              <a:t>Tipos de investigación: hipótesis validadas con información empírica y fundamento teórico e interpretación cualitativa: metodología mixta.</a:t>
            </a:r>
          </a:p>
          <a:p>
            <a:r>
              <a:rPr lang="es-MX" dirty="0" smtClean="0"/>
              <a:t>Nivel educativo predominante: licenciatura.</a:t>
            </a:r>
          </a:p>
          <a:p>
            <a:pPr marL="68580" indent="0">
              <a:buNone/>
            </a:pP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4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2" y="908720"/>
            <a:ext cx="7024744" cy="745152"/>
          </a:xfrm>
        </p:spPr>
        <p:txBody>
          <a:bodyPr/>
          <a:lstStyle/>
          <a:p>
            <a:r>
              <a:rPr lang="es-MX" dirty="0"/>
              <a:t>Tendencias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646" y="1642600"/>
            <a:ext cx="7344932" cy="453650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s-MX" b="1" dirty="0" smtClean="0"/>
              <a:t>Estudiantes como actores:</a:t>
            </a:r>
          </a:p>
          <a:p>
            <a:r>
              <a:rPr lang="es-MX" dirty="0" smtClean="0"/>
              <a:t>Inclinación </a:t>
            </a:r>
            <a:r>
              <a:rPr lang="es-MX" dirty="0"/>
              <a:t>a considerar a los estudiantes desde su propia experiencia, expresandose.</a:t>
            </a:r>
          </a:p>
          <a:p>
            <a:r>
              <a:rPr lang="es-MX" dirty="0"/>
              <a:t>Se les considera como mediadores activos en las prácticas curriculares, así como su poder en el aula para la implementación del currículum.</a:t>
            </a:r>
          </a:p>
          <a:p>
            <a:r>
              <a:rPr lang="es-MX" dirty="0"/>
              <a:t>Creciente interés por comprender factores de la relación estudiantes-docentes: imagen mutua.</a:t>
            </a:r>
          </a:p>
          <a:p>
            <a:r>
              <a:rPr lang="es-MX" dirty="0"/>
              <a:t>Factores que intervienen en las reformas curriculares: resistencias, inconsitencias, roles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13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792088"/>
          </a:xfrm>
        </p:spPr>
        <p:txBody>
          <a:bodyPr/>
          <a:lstStyle/>
          <a:p>
            <a:r>
              <a:rPr lang="es-MX" dirty="0" smtClean="0"/>
              <a:t>Tendencias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83572" y="1556792"/>
            <a:ext cx="7344816" cy="4680520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es-MX" b="1" dirty="0" smtClean="0"/>
              <a:t>Docentes como actores:</a:t>
            </a:r>
          </a:p>
          <a:p>
            <a:r>
              <a:rPr lang="es-MX" dirty="0" smtClean="0"/>
              <a:t>Se investiga el rol del docente y su </a:t>
            </a:r>
            <a:r>
              <a:rPr lang="es-MX" dirty="0"/>
              <a:t>importancia en el éxito de la innovación curricular, más allá de su mera capacitación para implementar las innovaciones </a:t>
            </a:r>
            <a:r>
              <a:rPr lang="es-MX" dirty="0" smtClean="0"/>
              <a:t>curriculares, en 3 líneas: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MX" dirty="0" smtClean="0"/>
              <a:t>Representaciones docentes en las reformas e innovaciones curriculares.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MX" dirty="0" smtClean="0"/>
              <a:t>Práctica y formación docente.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MX" dirty="0" smtClean="0"/>
              <a:t>Búsqueda de identidades (profesional, académica e institucional).</a:t>
            </a:r>
          </a:p>
          <a:p>
            <a:r>
              <a:rPr lang="es-MX" dirty="0" smtClean="0"/>
              <a:t>Urgencia de involucrar </a:t>
            </a:r>
            <a:r>
              <a:rPr lang="es-MX" dirty="0"/>
              <a:t>a los profesores como actores activos en todo el proceso de innovación curricular: en su planeación, implementación, evaluación e </a:t>
            </a:r>
            <a:r>
              <a:rPr lang="es-MX" dirty="0" smtClean="0"/>
              <a:t>innovación.</a:t>
            </a:r>
          </a:p>
          <a:p>
            <a:pPr marL="68580" indent="0" algn="just">
              <a:buNone/>
            </a:pPr>
            <a:endParaRPr lang="es-MX" dirty="0" smtClean="0"/>
          </a:p>
          <a:p>
            <a:pPr algn="just"/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94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864096"/>
          </a:xfrm>
        </p:spPr>
        <p:txBody>
          <a:bodyPr/>
          <a:lstStyle/>
          <a:p>
            <a:r>
              <a:rPr lang="es-MX" dirty="0" smtClean="0"/>
              <a:t>Reflexión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412776"/>
            <a:ext cx="7416824" cy="4464496"/>
          </a:xfrm>
        </p:spPr>
        <p:txBody>
          <a:bodyPr>
            <a:noAutofit/>
          </a:bodyPr>
          <a:lstStyle/>
          <a:p>
            <a:pPr fontAlgn="t"/>
            <a:r>
              <a:rPr lang="es-MX" sz="2000" dirty="0"/>
              <a:t>La investigación sobre los actores del currículo incide tanto en los docentes como en los estudiantes universitarios, sin dejar de lado a la institución educativa en su conformación filosófica, social, administrativa y pedagógica-académica, asimismo considera también la relación que implica a todos los actores como responsables directos en el diagnóstico, diseño, implantación, realización  y evaluación del currículo</a:t>
            </a:r>
            <a:r>
              <a:rPr lang="es-MX" sz="2000" dirty="0" smtClean="0"/>
              <a:t>.</a:t>
            </a:r>
            <a:endParaRPr lang="es-MX" sz="2000" dirty="0"/>
          </a:p>
          <a:p>
            <a:pPr fontAlgn="t"/>
            <a:r>
              <a:rPr lang="es-MX" sz="2000" dirty="0"/>
              <a:t>Actualmente el currículo presenta a todos los actores un reto educativo debido a la complejidad que la vida profesional le representa a los egresados universitarios para cumplir con los desafíos que la vida actual les exige no únicamente como profesionales expertos, sino como personas íntegras, éticas en permanente formación.</a:t>
            </a:r>
          </a:p>
          <a:p>
            <a:pPr algn="just"/>
            <a:endParaRPr lang="es-MX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7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936104"/>
          </a:xfrm>
        </p:spPr>
        <p:txBody>
          <a:bodyPr/>
          <a:lstStyle/>
          <a:p>
            <a:r>
              <a:rPr lang="es-MX" dirty="0" smtClean="0"/>
              <a:t>Reflexión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844824"/>
            <a:ext cx="6777317" cy="4464496"/>
          </a:xfrm>
        </p:spPr>
        <p:txBody>
          <a:bodyPr>
            <a:normAutofit fontScale="92500"/>
          </a:bodyPr>
          <a:lstStyle/>
          <a:p>
            <a:r>
              <a:rPr lang="es-MX" dirty="0"/>
              <a:t>Se presentan investigaciones variadas en cuanto a diferentes enfoques teóricos, hallazgos y líneas de continuidad, así como en tendencias hacia donde se quiera dirigir la formación universitaria y la investigación curricular desde el estudiante y el docente como actores activos del currículo en los procesos formativos, las trayectorias escolares, formación e identidad profesional, las reformas e innovaciones curriculares y las representaciones docentes sobre las reformas curriculares e innovaciones educativas.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615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792088"/>
          </a:xfrm>
        </p:spPr>
        <p:txBody>
          <a:bodyPr/>
          <a:lstStyle/>
          <a:p>
            <a:r>
              <a:rPr lang="es-MX" dirty="0" smtClean="0"/>
              <a:t>Reflexión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412776"/>
            <a:ext cx="7344816" cy="4464496"/>
          </a:xfrm>
        </p:spPr>
        <p:txBody>
          <a:bodyPr>
            <a:noAutofit/>
          </a:bodyPr>
          <a:lstStyle/>
          <a:p>
            <a:pPr fontAlgn="t"/>
            <a:r>
              <a:rPr lang="es-MX" sz="1900" dirty="0"/>
              <a:t>En cuanto a cómo incide en la formación doctoral y las investigaciones doctorales, esta actividad de análisis, síntesis y reflexión sobre el estado del conocimiento del currículo, nos permite un acercamiento a la metodología de búsqueda de información actual sobre un tópico pedagógico, en este caso fue sobre el currículo que pudiera incidir o no en las investigaciones doctorales, sin embargo la práctica metodológica nos sumerge en prácticas de estudio e investigación requerida para la conformación de una tesis doctoral.   </a:t>
            </a:r>
            <a:br>
              <a:rPr lang="es-MX" sz="1900" dirty="0"/>
            </a:br>
            <a:endParaRPr lang="es-MX" sz="1900" dirty="0"/>
          </a:p>
          <a:p>
            <a:pPr fontAlgn="t"/>
            <a:r>
              <a:rPr lang="es-MX" sz="1900" dirty="0"/>
              <a:t>La investigación sobre el currículo quizá no sea el objeto de estudio de los proyectos doctorales de cada uno de los integrantes del equipo, sin embargo, por su trascendencia e impacto educativo, social, laboral, político y económico, el currículo incide necesariamente en cada una de las investigaciones doctorales.</a:t>
            </a:r>
          </a:p>
          <a:p>
            <a:pPr algn="just"/>
            <a:endParaRPr lang="es-MX" sz="1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3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División del trabajo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468244"/>
              </p:ext>
            </p:extLst>
          </p:nvPr>
        </p:nvGraphicFramePr>
        <p:xfrm>
          <a:off x="683568" y="736615"/>
          <a:ext cx="7848872" cy="5644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6825"/>
                <a:gridCol w="4692047"/>
              </a:tblGrid>
              <a:tr h="385505">
                <a:tc>
                  <a:txBody>
                    <a:bodyPr/>
                    <a:lstStyle/>
                    <a:p>
                      <a:r>
                        <a:rPr lang="es-MX" dirty="0" smtClean="0"/>
                        <a:t>Temas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Subtemas</a:t>
                      </a:r>
                      <a:endParaRPr lang="es-MX" dirty="0"/>
                    </a:p>
                  </a:txBody>
                  <a:tcPr/>
                </a:tc>
              </a:tr>
              <a:tr h="353379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Introducción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</a:tr>
              <a:tr h="353379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Actor vs</a:t>
                      </a:r>
                      <a:r>
                        <a:rPr lang="es-MX" sz="1600" baseline="0" dirty="0" smtClean="0"/>
                        <a:t> sujeto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/>
                    </a:p>
                  </a:txBody>
                  <a:tcPr/>
                </a:tc>
              </a:tr>
              <a:tr h="610383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Actores del currículo en México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</a:tr>
              <a:tr h="610383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Estudiantes como actores</a:t>
                      </a:r>
                      <a:r>
                        <a:rPr lang="es-MX" sz="1600" baseline="0" dirty="0" smtClean="0"/>
                        <a:t> del currículo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Ante los procesos</a:t>
                      </a:r>
                      <a:r>
                        <a:rPr lang="es-MX" sz="1600" baseline="0" dirty="0" smtClean="0"/>
                        <a:t> formativos del currículo</a:t>
                      </a:r>
                      <a:endParaRPr lang="es-MX" sz="1600" dirty="0"/>
                    </a:p>
                  </a:txBody>
                  <a:tcPr/>
                </a:tc>
              </a:tr>
              <a:tr h="610383">
                <a:tc>
                  <a:txBody>
                    <a:bodyPr/>
                    <a:lstStyle/>
                    <a:p>
                      <a:endParaRPr lang="es-MX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Trayectorias escolares,</a:t>
                      </a:r>
                      <a:r>
                        <a:rPr lang="es-MX" sz="1600" baseline="0" dirty="0" smtClean="0"/>
                        <a:t> formación e identidad profesional</a:t>
                      </a:r>
                      <a:endParaRPr lang="es-MX" sz="1600" dirty="0"/>
                    </a:p>
                  </a:txBody>
                  <a:tcPr/>
                </a:tc>
              </a:tr>
              <a:tr h="525885">
                <a:tc>
                  <a:txBody>
                    <a:bodyPr/>
                    <a:lstStyle/>
                    <a:p>
                      <a:endParaRPr lang="es-MX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Ante las reformas</a:t>
                      </a:r>
                      <a:r>
                        <a:rPr lang="es-MX" sz="1600" baseline="0" dirty="0" smtClean="0"/>
                        <a:t> e innovaciones curriculares</a:t>
                      </a:r>
                      <a:endParaRPr lang="es-MX" sz="1600" dirty="0"/>
                    </a:p>
                  </a:txBody>
                  <a:tcPr/>
                </a:tc>
              </a:tr>
              <a:tr h="724503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Los profesores</a:t>
                      </a:r>
                      <a:r>
                        <a:rPr lang="es-MX" sz="1600" baseline="0" dirty="0" smtClean="0"/>
                        <a:t> como actores del currículo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Representaciones docentes sobre reformas curriculares</a:t>
                      </a:r>
                      <a:r>
                        <a:rPr lang="es-MX" sz="1600" baseline="0" dirty="0" smtClean="0"/>
                        <a:t> e innovaciones educativas</a:t>
                      </a:r>
                      <a:endParaRPr lang="es-MX" sz="1600" dirty="0"/>
                    </a:p>
                  </a:txBody>
                  <a:tcPr/>
                </a:tc>
              </a:tr>
              <a:tr h="353379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Práctica</a:t>
                      </a:r>
                      <a:r>
                        <a:rPr lang="es-MX" sz="1600" baseline="0" dirty="0" smtClean="0"/>
                        <a:t> y formación docente</a:t>
                      </a:r>
                    </a:p>
                  </a:txBody>
                  <a:tcPr/>
                </a:tc>
              </a:tr>
              <a:tr h="610383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baseline="0" dirty="0" smtClean="0"/>
                        <a:t>Identidad profesional académica e institucional desde el currículo</a:t>
                      </a:r>
                    </a:p>
                  </a:txBody>
                  <a:tcPr/>
                </a:tc>
              </a:tr>
              <a:tr h="507151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Conclusiones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baseline="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67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1143000"/>
          </a:xfrm>
        </p:spPr>
        <p:txBody>
          <a:bodyPr/>
          <a:lstStyle/>
          <a:p>
            <a:r>
              <a:rPr lang="es-MX" dirty="0" smtClean="0"/>
              <a:t>Enfoques teóricos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916832"/>
            <a:ext cx="7344932" cy="4320480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es-MX" sz="2600" b="1" dirty="0" smtClean="0"/>
              <a:t>Autores clásicos</a:t>
            </a:r>
          </a:p>
          <a:p>
            <a:pPr marL="68580" indent="0" algn="just">
              <a:buNone/>
            </a:pPr>
            <a:endParaRPr lang="es-MX" sz="2600" dirty="0" smtClean="0"/>
          </a:p>
          <a:p>
            <a:r>
              <a:rPr lang="es-MX" sz="2600" dirty="0" smtClean="0"/>
              <a:t>Tyler (1973), se empieza a ver al currículo como objeto de estudio.</a:t>
            </a:r>
          </a:p>
          <a:p>
            <a:r>
              <a:rPr lang="es-MX" sz="2600" dirty="0" err="1" smtClean="0"/>
              <a:t>Phillip</a:t>
            </a:r>
            <a:r>
              <a:rPr lang="es-MX" sz="2600" dirty="0" smtClean="0"/>
              <a:t> Jackson (1968), la vida en las aulas. Es uno de los primeros investigadores que presta atención a las opiniones de los profesores y lo que sucede al interior de las aulas.</a:t>
            </a:r>
          </a:p>
          <a:p>
            <a:r>
              <a:rPr lang="es-MX" sz="2600" dirty="0" smtClean="0"/>
              <a:t>Schwab (1974), señala realizar estudios en el aula para proponer las opciones de cambio en el currículo.</a:t>
            </a:r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es-MX" dirty="0" smtClean="0"/>
              <a:t>Enfoques teóricos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988840"/>
            <a:ext cx="7344932" cy="4176464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s-MX" sz="2000" b="1" dirty="0" smtClean="0"/>
              <a:t>Autores clásicos</a:t>
            </a:r>
          </a:p>
          <a:p>
            <a:pPr marL="68580" indent="0" algn="just">
              <a:buNone/>
            </a:pPr>
            <a:endParaRPr lang="es-MX" sz="1200" dirty="0" smtClean="0"/>
          </a:p>
          <a:p>
            <a:r>
              <a:rPr lang="es-MX" sz="2000" dirty="0" err="1"/>
              <a:t>Stubbs</a:t>
            </a:r>
            <a:r>
              <a:rPr lang="es-MX" sz="2000" dirty="0"/>
              <a:t> y </a:t>
            </a:r>
            <a:r>
              <a:rPr lang="es-MX" sz="2000" dirty="0" err="1"/>
              <a:t>Dalamont</a:t>
            </a:r>
            <a:r>
              <a:rPr lang="es-MX" sz="2000" dirty="0"/>
              <a:t> (1978), </a:t>
            </a:r>
            <a:r>
              <a:rPr lang="es-MX" sz="2000" dirty="0" err="1"/>
              <a:t>Hargreaves</a:t>
            </a:r>
            <a:r>
              <a:rPr lang="es-MX" sz="2000" dirty="0"/>
              <a:t> (1986), </a:t>
            </a:r>
            <a:r>
              <a:rPr lang="es-MX" sz="2000" dirty="0" err="1"/>
              <a:t>Coll</a:t>
            </a:r>
            <a:r>
              <a:rPr lang="es-MX" sz="2000" dirty="0"/>
              <a:t> (1987), comprueban que la </a:t>
            </a:r>
            <a:r>
              <a:rPr lang="es-MX" sz="2000" dirty="0" err="1"/>
              <a:t>medación</a:t>
            </a:r>
            <a:r>
              <a:rPr lang="es-MX" sz="2000" dirty="0"/>
              <a:t> en el currículo no solamente corresponde al docente sino que las cogniciones y significaciones de los estudiantes también son importantes</a:t>
            </a:r>
            <a:r>
              <a:rPr lang="es-MX" sz="2000" dirty="0" smtClean="0"/>
              <a:t>.</a:t>
            </a:r>
          </a:p>
          <a:p>
            <a:r>
              <a:rPr lang="es-MX" sz="2000" dirty="0" smtClean="0"/>
              <a:t>Ferry</a:t>
            </a:r>
            <a:r>
              <a:rPr lang="es-MX" sz="2000" dirty="0"/>
              <a:t>, Honoré, </a:t>
            </a:r>
            <a:r>
              <a:rPr lang="es-MX" sz="2000" dirty="0" err="1"/>
              <a:t>Filloux</a:t>
            </a:r>
            <a:r>
              <a:rPr lang="es-MX" sz="2000" dirty="0"/>
              <a:t>, señalan que nadie forma a otra, cada sujeto se forma a sí mismo.</a:t>
            </a:r>
          </a:p>
          <a:p>
            <a:r>
              <a:rPr lang="es-MX" sz="2000" dirty="0"/>
              <a:t>Gabriela Hierro, Paulo Freire y Fernando Savater, consideraciones éticas y filosóficas en la educación, que llevaron a estudios de servicio social.</a:t>
            </a:r>
          </a:p>
          <a:p>
            <a:pPr marL="68580" indent="0" algn="just">
              <a:buNone/>
            </a:pPr>
            <a:endParaRPr lang="es-MX" sz="1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390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es-MX" dirty="0" smtClean="0"/>
              <a:t>Enfoques teóricos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844824"/>
            <a:ext cx="7344932" cy="4176464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s-MX" sz="1800" b="1" dirty="0" smtClean="0"/>
              <a:t>Autores contemporáneos</a:t>
            </a:r>
          </a:p>
          <a:p>
            <a:pPr marL="68580" indent="0" algn="just">
              <a:buNone/>
            </a:pPr>
            <a:endParaRPr lang="es-MX" sz="1800" dirty="0" smtClean="0"/>
          </a:p>
          <a:p>
            <a:r>
              <a:rPr lang="es-MX" sz="2000" dirty="0"/>
              <a:t>Van </a:t>
            </a:r>
            <a:r>
              <a:rPr lang="es-MX" sz="2000" dirty="0" err="1"/>
              <a:t>Dijk</a:t>
            </a:r>
            <a:r>
              <a:rPr lang="es-MX" sz="2000" dirty="0"/>
              <a:t> (2006), observar el currículo con un enfoque holístico</a:t>
            </a:r>
            <a:r>
              <a:rPr lang="es-MX" sz="2000" dirty="0" smtClean="0"/>
              <a:t>.</a:t>
            </a:r>
          </a:p>
          <a:p>
            <a:r>
              <a:rPr lang="es-MX" sz="2000" dirty="0" err="1" smtClean="0"/>
              <a:t>Filloux</a:t>
            </a:r>
            <a:r>
              <a:rPr lang="es-MX" sz="2000" dirty="0" smtClean="0"/>
              <a:t> (2004), observaciones de actores y los roles sociales y profesionales.</a:t>
            </a:r>
          </a:p>
          <a:p>
            <a:r>
              <a:rPr lang="es-MX" sz="2000" dirty="0" err="1" smtClean="0"/>
              <a:t>Weiss</a:t>
            </a:r>
            <a:r>
              <a:rPr lang="es-MX" sz="2000" dirty="0" smtClean="0"/>
              <a:t> (2012),  las vivencias tanto de los docentes como de los estudiantes son importantes  para el desarrollo de las identidades de cada uno.</a:t>
            </a:r>
          </a:p>
          <a:p>
            <a:r>
              <a:rPr lang="es-MX" sz="2000" dirty="0" smtClean="0"/>
              <a:t>Erickson y </a:t>
            </a:r>
            <a:r>
              <a:rPr lang="es-MX" sz="2000" dirty="0" err="1" smtClean="0"/>
              <a:t>Shultz</a:t>
            </a:r>
            <a:r>
              <a:rPr lang="es-MX" sz="2000" dirty="0" smtClean="0"/>
              <a:t> (1992),  la perspectiva de los estudiantes requerirá atender sus vivencias en el currículo y la relación de su enseñanza con los maestros, además de la influencia de la familia y amistades en relación a la escuela.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25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2" y="457200"/>
            <a:ext cx="7024744" cy="1143000"/>
          </a:xfrm>
        </p:spPr>
        <p:txBody>
          <a:bodyPr/>
          <a:lstStyle/>
          <a:p>
            <a:r>
              <a:rPr lang="es-MX" dirty="0" smtClean="0"/>
              <a:t>Enfoques teóricos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32702" y="1844824"/>
            <a:ext cx="7283714" cy="4176464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s-MX" sz="2000" b="1" dirty="0" smtClean="0"/>
              <a:t>Autores contemporáneos</a:t>
            </a:r>
          </a:p>
          <a:p>
            <a:pPr marL="68580" indent="0" algn="just">
              <a:buNone/>
            </a:pPr>
            <a:endParaRPr lang="es-MX" sz="2000" dirty="0" smtClean="0"/>
          </a:p>
          <a:p>
            <a:r>
              <a:rPr lang="es-MX" sz="2000" dirty="0" smtClean="0"/>
              <a:t>Gerardo García y Concepción Barrón (2011), trayectoria escolar , índice de graduación e abandono de los estudios.</a:t>
            </a:r>
          </a:p>
          <a:p>
            <a:r>
              <a:rPr lang="es-MX" sz="2000" dirty="0" err="1" smtClean="0"/>
              <a:t>Senge</a:t>
            </a:r>
            <a:r>
              <a:rPr lang="es-MX" sz="2000" dirty="0" smtClean="0"/>
              <a:t> (2002), actitud de los docente ante las reformas e innovaciones escolares.</a:t>
            </a:r>
          </a:p>
          <a:p>
            <a:r>
              <a:rPr lang="es-MX" sz="2000" dirty="0" err="1" smtClean="0"/>
              <a:t>Magendzo</a:t>
            </a:r>
            <a:r>
              <a:rPr lang="es-MX" sz="2000" dirty="0" smtClean="0"/>
              <a:t> (2003), para elaborar un currículo hay que “negociar saberes”.</a:t>
            </a:r>
          </a:p>
          <a:p>
            <a:r>
              <a:rPr lang="es-MX" sz="2000" dirty="0" smtClean="0"/>
              <a:t>Frida </a:t>
            </a:r>
            <a:r>
              <a:rPr lang="es-MX" sz="2000" dirty="0"/>
              <a:t>Díaz </a:t>
            </a:r>
            <a:r>
              <a:rPr lang="es-MX" sz="2000" dirty="0" smtClean="0"/>
              <a:t>Barriga, José Luis Martínez y Belén Cruz </a:t>
            </a:r>
            <a:r>
              <a:rPr lang="es-MX" sz="2000" dirty="0"/>
              <a:t>(</a:t>
            </a:r>
            <a:r>
              <a:rPr lang="es-MX" sz="2000" dirty="0" smtClean="0"/>
              <a:t>2011), modelos académicos e innovación curricular.</a:t>
            </a:r>
            <a:endParaRPr lang="es-MX" sz="2000" dirty="0"/>
          </a:p>
          <a:p>
            <a:pPr marL="68580" indent="0">
              <a:buNone/>
            </a:pPr>
            <a:endParaRPr lang="es-MX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43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es-MX" dirty="0" smtClean="0"/>
              <a:t>Hallazgos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844824"/>
            <a:ext cx="7200800" cy="4392488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Desde las perspectiva docente, algunos métodos didácticos no son los más adecuados para el aprendizaje significativo.</a:t>
            </a:r>
          </a:p>
          <a:p>
            <a:r>
              <a:rPr lang="es-MX" dirty="0" smtClean="0"/>
              <a:t>Diversidad de representaciones sociales entre los estudiantes.</a:t>
            </a:r>
          </a:p>
          <a:p>
            <a:r>
              <a:rPr lang="es-MX" dirty="0" smtClean="0"/>
              <a:t>Factores motivacionales y afectivos durante el proceso de E-A.</a:t>
            </a:r>
          </a:p>
          <a:p>
            <a:r>
              <a:rPr lang="es-MX" dirty="0" smtClean="0"/>
              <a:t>Influencia de los profesores.</a:t>
            </a:r>
          </a:p>
          <a:p>
            <a:r>
              <a:rPr lang="es-MX" dirty="0" smtClean="0"/>
              <a:t>Estudiantes comprometidos con necesidades sociales de su país y población.</a:t>
            </a:r>
          </a:p>
          <a:p>
            <a:r>
              <a:rPr lang="es-MX" dirty="0" smtClean="0"/>
              <a:t>Flexibilidad del currículum.</a:t>
            </a:r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8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1143000"/>
          </a:xfrm>
        </p:spPr>
        <p:txBody>
          <a:bodyPr/>
          <a:lstStyle/>
          <a:p>
            <a:r>
              <a:rPr lang="es-MX" dirty="0" smtClean="0"/>
              <a:t>Hallazgos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916832"/>
            <a:ext cx="7056900" cy="4392488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Políticas de cambio generan conflictos entre los docentes.</a:t>
            </a:r>
          </a:p>
          <a:p>
            <a:r>
              <a:rPr lang="es-MX" dirty="0" smtClean="0"/>
              <a:t>Infraestructura no apropiada o condiciones para asegurar el proceso de transformación en las aulas.</a:t>
            </a:r>
          </a:p>
          <a:p>
            <a:r>
              <a:rPr lang="es-MX" dirty="0" smtClean="0"/>
              <a:t>Cuerpos colegiados desorganizados.</a:t>
            </a:r>
          </a:p>
          <a:p>
            <a:r>
              <a:rPr lang="es-MX" dirty="0" smtClean="0"/>
              <a:t>El currículo, sigue siendo el foco intelectual y organizativo de los procesos educativos.</a:t>
            </a:r>
          </a:p>
          <a:p>
            <a:r>
              <a:rPr lang="es-MX" dirty="0" smtClean="0"/>
              <a:t>Escuela = prestadora de servicios, alumno = cliente.</a:t>
            </a:r>
          </a:p>
          <a:p>
            <a:r>
              <a:rPr lang="es-MX" dirty="0" smtClean="0"/>
              <a:t>Pocos </a:t>
            </a:r>
            <a:r>
              <a:rPr lang="es-MX" dirty="0"/>
              <a:t>estudios en educación básica y media superior.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130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764704"/>
            <a:ext cx="7024744" cy="854968"/>
          </a:xfrm>
        </p:spPr>
        <p:txBody>
          <a:bodyPr/>
          <a:lstStyle/>
          <a:p>
            <a:r>
              <a:rPr lang="es-MX" dirty="0" smtClean="0"/>
              <a:t>Líneas de continuidad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844824"/>
            <a:ext cx="7272924" cy="410445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600" i="1" dirty="0" smtClean="0"/>
              <a:t>Vivencias</a:t>
            </a:r>
            <a:r>
              <a:rPr lang="es-MX" sz="2600" dirty="0" smtClean="0"/>
              <a:t> en el currículo.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600" i="1" dirty="0" smtClean="0"/>
              <a:t>Significado</a:t>
            </a:r>
            <a:r>
              <a:rPr lang="es-MX" sz="2600" dirty="0" smtClean="0"/>
              <a:t> otorgado a lo aprendido.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600" dirty="0" smtClean="0"/>
              <a:t>Proceso </a:t>
            </a:r>
            <a:r>
              <a:rPr lang="es-MX" sz="2600" dirty="0"/>
              <a:t>de </a:t>
            </a:r>
            <a:r>
              <a:rPr lang="es-MX" sz="2600" i="1" dirty="0"/>
              <a:t>evaluación</a:t>
            </a:r>
            <a:r>
              <a:rPr lang="es-MX" sz="2600" dirty="0"/>
              <a:t>, para la toma de decisiones y la mejora en la educación.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600" i="1" dirty="0"/>
              <a:t>Tutoría</a:t>
            </a:r>
            <a:r>
              <a:rPr lang="es-MX" sz="2600" dirty="0"/>
              <a:t>, atención de necesidades que los </a:t>
            </a:r>
            <a:r>
              <a:rPr lang="es-MX" sz="2600" i="1" dirty="0"/>
              <a:t>estudiantes</a:t>
            </a:r>
            <a:r>
              <a:rPr lang="es-MX" sz="2600" dirty="0"/>
              <a:t> tienen en su vida personal y profesional.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MX" sz="2600" dirty="0"/>
              <a:t>La </a:t>
            </a:r>
            <a:r>
              <a:rPr lang="es-MX" sz="2600" i="1" dirty="0"/>
              <a:t>investigación</a:t>
            </a:r>
            <a:r>
              <a:rPr lang="es-MX" sz="2600" dirty="0"/>
              <a:t> como elemento curricular, requiere ser una opción para el desarrollo profesional.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MX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MX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7" y="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39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202</TotalTime>
  <Words>1067</Words>
  <Application>Microsoft Office PowerPoint</Application>
  <PresentationFormat>Presentación en pantalla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Austin</vt:lpstr>
      <vt:lpstr>Los actores del currículo en México: un campo de conocimiento en constitución.</vt:lpstr>
      <vt:lpstr>División del trabajo</vt:lpstr>
      <vt:lpstr>Enfoques teóricos</vt:lpstr>
      <vt:lpstr>Enfoques teóricos</vt:lpstr>
      <vt:lpstr>Enfoques teóricos</vt:lpstr>
      <vt:lpstr>Enfoques teóricos</vt:lpstr>
      <vt:lpstr>Hallazgos</vt:lpstr>
      <vt:lpstr>Hallazgos</vt:lpstr>
      <vt:lpstr>Líneas de continuidad</vt:lpstr>
      <vt:lpstr>Líneas de continuidad</vt:lpstr>
      <vt:lpstr>Líneas de continuidad</vt:lpstr>
      <vt:lpstr>Líneas de continuidad</vt:lpstr>
      <vt:lpstr>Tendencias</vt:lpstr>
      <vt:lpstr>Tendencias</vt:lpstr>
      <vt:lpstr>Tendencias</vt:lpstr>
      <vt:lpstr>Reflexión</vt:lpstr>
      <vt:lpstr>Reflexión</vt:lpstr>
      <vt:lpstr>Reflexión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actores del currículo en México: un campo de conocimiento en constitución</dc:title>
  <dc:creator>Moni</dc:creator>
  <cp:lastModifiedBy>P304</cp:lastModifiedBy>
  <cp:revision>38</cp:revision>
  <dcterms:created xsi:type="dcterms:W3CDTF">2015-10-23T01:18:13Z</dcterms:created>
  <dcterms:modified xsi:type="dcterms:W3CDTF">2015-10-24T15:39:38Z</dcterms:modified>
</cp:coreProperties>
</file>